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5" r:id="rId1"/>
  </p:sldMasterIdLst>
  <p:notesMasterIdLst>
    <p:notesMasterId r:id="rId28"/>
  </p:notesMasterIdLst>
  <p:sldIdLst>
    <p:sldId id="265" r:id="rId2"/>
    <p:sldId id="330" r:id="rId3"/>
    <p:sldId id="331" r:id="rId4"/>
    <p:sldId id="323" r:id="rId5"/>
    <p:sldId id="324" r:id="rId6"/>
    <p:sldId id="585" r:id="rId7"/>
    <p:sldId id="584" r:id="rId8"/>
    <p:sldId id="583" r:id="rId9"/>
    <p:sldId id="332" r:id="rId10"/>
    <p:sldId id="604" r:id="rId11"/>
    <p:sldId id="587" r:id="rId12"/>
    <p:sldId id="333" r:id="rId13"/>
    <p:sldId id="593" r:id="rId14"/>
    <p:sldId id="588" r:id="rId15"/>
    <p:sldId id="589" r:id="rId16"/>
    <p:sldId id="590" r:id="rId17"/>
    <p:sldId id="592" r:id="rId18"/>
    <p:sldId id="287" r:id="rId19"/>
    <p:sldId id="299" r:id="rId20"/>
    <p:sldId id="301" r:id="rId21"/>
    <p:sldId id="329" r:id="rId22"/>
    <p:sldId id="318" r:id="rId23"/>
    <p:sldId id="594" r:id="rId24"/>
    <p:sldId id="315" r:id="rId25"/>
    <p:sldId id="602" r:id="rId26"/>
    <p:sldId id="603" r:id="rId27"/>
  </p:sldIdLst>
  <p:sldSz cx="9144000" cy="6858000" type="screen4x3"/>
  <p:notesSz cx="6815138" cy="99472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0CE"/>
    <a:srgbClr val="00D05E"/>
    <a:srgbClr val="5EC2AF"/>
    <a:srgbClr val="054A9D"/>
    <a:srgbClr val="D6BDBC"/>
    <a:srgbClr val="BF9897"/>
    <a:srgbClr val="556147"/>
    <a:srgbClr val="4999F9"/>
    <a:srgbClr val="E5FC5E"/>
    <a:srgbClr val="AF0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1674460642773749"/>
          <c:y val="9.4663309187439926E-2"/>
          <c:w val="0.49380663020428472"/>
          <c:h val="0.85016248194645039"/>
        </c:manualLayout>
      </c:layout>
      <c:barChart>
        <c:barDir val="bar"/>
        <c:grouping val="stacked"/>
        <c:varyColors val="0"/>
        <c:ser>
          <c:idx val="0"/>
          <c:order val="0"/>
          <c:tx>
            <c:strRef>
              <c:f>Лист1!$B$1</c:f>
              <c:strCache>
                <c:ptCount val="1"/>
                <c:pt idx="0">
                  <c:v>Налоговые доходы</c:v>
                </c:pt>
              </c:strCache>
            </c:strRef>
          </c:tx>
          <c:invertIfNegative val="0"/>
          <c:cat>
            <c:strRef>
              <c:f>Лист1!$A$2:$A$4</c:f>
              <c:strCache>
                <c:ptCount val="3"/>
                <c:pt idx="0">
                  <c:v>прогноз на 2023 год</c:v>
                </c:pt>
                <c:pt idx="1">
                  <c:v>прогноз на 2024 год</c:v>
                </c:pt>
                <c:pt idx="2">
                  <c:v>прогноз на 2025 год</c:v>
                </c:pt>
              </c:strCache>
            </c:strRef>
          </c:cat>
          <c:val>
            <c:numRef>
              <c:f>Лист1!$B$2:$B$4</c:f>
              <c:numCache>
                <c:formatCode>0.00</c:formatCode>
                <c:ptCount val="3"/>
                <c:pt idx="0">
                  <c:v>137382.70000000001</c:v>
                </c:pt>
                <c:pt idx="1">
                  <c:v>146999.1</c:v>
                </c:pt>
                <c:pt idx="2" formatCode="General">
                  <c:v>149939.40000000002</c:v>
                </c:pt>
              </c:numCache>
            </c:numRef>
          </c:val>
          <c:extLst>
            <c:ext xmlns:c16="http://schemas.microsoft.com/office/drawing/2014/chart" uri="{C3380CC4-5D6E-409C-BE32-E72D297353CC}">
              <c16:uniqueId val="{00000000-33D9-4776-9BD5-82AFD0B8F230}"/>
            </c:ext>
          </c:extLst>
        </c:ser>
        <c:ser>
          <c:idx val="1"/>
          <c:order val="1"/>
          <c:tx>
            <c:strRef>
              <c:f>Лист1!$C$1</c:f>
              <c:strCache>
                <c:ptCount val="1"/>
                <c:pt idx="0">
                  <c:v>Неналоговые доходы</c:v>
                </c:pt>
              </c:strCache>
            </c:strRef>
          </c:tx>
          <c:invertIfNegative val="0"/>
          <c:cat>
            <c:strRef>
              <c:f>Лист1!$A$2:$A$4</c:f>
              <c:strCache>
                <c:ptCount val="3"/>
                <c:pt idx="0">
                  <c:v>прогноз на 2023 год</c:v>
                </c:pt>
                <c:pt idx="1">
                  <c:v>прогноз на 2024 год</c:v>
                </c:pt>
                <c:pt idx="2">
                  <c:v>прогноз на 2025 год</c:v>
                </c:pt>
              </c:strCache>
            </c:strRef>
          </c:cat>
          <c:val>
            <c:numRef>
              <c:f>Лист1!$C$2:$C$4</c:f>
              <c:numCache>
                <c:formatCode>0.00</c:formatCode>
                <c:ptCount val="3"/>
                <c:pt idx="0">
                  <c:v>27376.899999999998</c:v>
                </c:pt>
                <c:pt idx="1">
                  <c:v>28808.899999999998</c:v>
                </c:pt>
                <c:pt idx="2" formatCode="General">
                  <c:v>29384.6</c:v>
                </c:pt>
              </c:numCache>
            </c:numRef>
          </c:val>
          <c:extLst>
            <c:ext xmlns:c16="http://schemas.microsoft.com/office/drawing/2014/chart" uri="{C3380CC4-5D6E-409C-BE32-E72D297353CC}">
              <c16:uniqueId val="{00000001-33D9-4776-9BD5-82AFD0B8F230}"/>
            </c:ext>
          </c:extLst>
        </c:ser>
        <c:ser>
          <c:idx val="2"/>
          <c:order val="2"/>
          <c:tx>
            <c:strRef>
              <c:f>Лист1!$D$1</c:f>
              <c:strCache>
                <c:ptCount val="1"/>
                <c:pt idx="0">
                  <c:v>Безвозмездные поступления</c:v>
                </c:pt>
              </c:strCache>
            </c:strRef>
          </c:tx>
          <c:invertIfNegative val="0"/>
          <c:cat>
            <c:strRef>
              <c:f>Лист1!$A$2:$A$4</c:f>
              <c:strCache>
                <c:ptCount val="3"/>
                <c:pt idx="0">
                  <c:v>прогноз на 2023 год</c:v>
                </c:pt>
                <c:pt idx="1">
                  <c:v>прогноз на 2024 год</c:v>
                </c:pt>
                <c:pt idx="2">
                  <c:v>прогноз на 2025 год</c:v>
                </c:pt>
              </c:strCache>
            </c:strRef>
          </c:cat>
          <c:val>
            <c:numRef>
              <c:f>Лист1!$D$2:$D$4</c:f>
              <c:numCache>
                <c:formatCode>General</c:formatCode>
                <c:ptCount val="3"/>
                <c:pt idx="0" formatCode="0.00">
                  <c:v>60576.381439999997</c:v>
                </c:pt>
              </c:numCache>
            </c:numRef>
          </c:val>
          <c:extLst>
            <c:ext xmlns:c16="http://schemas.microsoft.com/office/drawing/2014/chart" uri="{C3380CC4-5D6E-409C-BE32-E72D297353CC}">
              <c16:uniqueId val="{00000002-33D9-4776-9BD5-82AFD0B8F230}"/>
            </c:ext>
          </c:extLst>
        </c:ser>
        <c:dLbls>
          <c:showLegendKey val="0"/>
          <c:showVal val="0"/>
          <c:showCatName val="0"/>
          <c:showSerName val="0"/>
          <c:showPercent val="0"/>
          <c:showBubbleSize val="0"/>
        </c:dLbls>
        <c:gapWidth val="150"/>
        <c:overlap val="100"/>
        <c:axId val="76684800"/>
        <c:axId val="180278336"/>
      </c:barChart>
      <c:catAx>
        <c:axId val="76684800"/>
        <c:scaling>
          <c:orientation val="maxMin"/>
        </c:scaling>
        <c:delete val="0"/>
        <c:axPos val="l"/>
        <c:numFmt formatCode="General" sourceLinked="0"/>
        <c:majorTickMark val="out"/>
        <c:minorTickMark val="none"/>
        <c:tickLblPos val="nextTo"/>
        <c:crossAx val="180278336"/>
        <c:crosses val="autoZero"/>
        <c:auto val="1"/>
        <c:lblAlgn val="ctr"/>
        <c:lblOffset val="100"/>
        <c:noMultiLvlLbl val="0"/>
      </c:catAx>
      <c:valAx>
        <c:axId val="180278336"/>
        <c:scaling>
          <c:orientation val="minMax"/>
        </c:scaling>
        <c:delete val="1"/>
        <c:axPos val="t"/>
        <c:majorGridlines/>
        <c:numFmt formatCode="0.00" sourceLinked="1"/>
        <c:majorTickMark val="out"/>
        <c:minorTickMark val="none"/>
        <c:tickLblPos val="nextTo"/>
        <c:crossAx val="76684800"/>
        <c:crosses val="autoZero"/>
        <c:crossBetween val="between"/>
      </c:valAx>
    </c:plotArea>
    <c:legend>
      <c:legendPos val="r"/>
      <c:overlay val="0"/>
    </c:legend>
    <c:plotVisOnly val="1"/>
    <c:dispBlanksAs val="gap"/>
    <c:showDLblsOverMax val="0"/>
  </c:chart>
  <c:txPr>
    <a:bodyPr/>
    <a:lstStyle/>
    <a:p>
      <a:pPr>
        <a:defRPr sz="1800" b="1"/>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44877734675608"/>
          <c:y val="2.6426241465856235E-2"/>
          <c:w val="0.70757211267624864"/>
          <c:h val="0.55567273228042002"/>
        </c:manualLayout>
      </c:layout>
      <c:barChart>
        <c:barDir val="bar"/>
        <c:grouping val="stacked"/>
        <c:varyColors val="0"/>
        <c:ser>
          <c:idx val="0"/>
          <c:order val="0"/>
          <c:tx>
            <c:strRef>
              <c:f>Лист1!$B$1</c:f>
              <c:strCache>
                <c:ptCount val="1"/>
                <c:pt idx="0">
                  <c:v>НДФЛ</c:v>
                </c:pt>
              </c:strCache>
            </c:strRef>
          </c:tx>
          <c:invertIfNegative val="0"/>
          <c:dLbls>
            <c:spPr>
              <a:solidFill>
                <a:prstClr val="white"/>
              </a:solid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Лист1!$B$2:$B$4</c:f>
              <c:numCache>
                <c:formatCode>0.0</c:formatCode>
                <c:ptCount val="3"/>
                <c:pt idx="0">
                  <c:v>54.12437272243924</c:v>
                </c:pt>
                <c:pt idx="1">
                  <c:v>54.273639424827081</c:v>
                </c:pt>
                <c:pt idx="2">
                  <c:v>54.273605317748888</c:v>
                </c:pt>
              </c:numCache>
            </c:numRef>
          </c:val>
          <c:extLst>
            <c:ext xmlns:c16="http://schemas.microsoft.com/office/drawing/2014/chart" uri="{C3380CC4-5D6E-409C-BE32-E72D297353CC}">
              <c16:uniqueId val="{00000000-7132-4D8D-A610-526F225203DA}"/>
            </c:ext>
          </c:extLst>
        </c:ser>
        <c:ser>
          <c:idx val="1"/>
          <c:order val="1"/>
          <c:tx>
            <c:strRef>
              <c:f>Лист1!$C$1</c:f>
              <c:strCache>
                <c:ptCount val="1"/>
                <c:pt idx="0">
                  <c:v>Земельный налог</c:v>
                </c:pt>
              </c:strCache>
            </c:strRef>
          </c:tx>
          <c:spPr>
            <a:solidFill>
              <a:srgbClr val="556147"/>
            </a:solidFill>
          </c:spPr>
          <c:invertIfNegative val="0"/>
          <c:dLbls>
            <c:spPr>
              <a:solidFill>
                <a:schemeClr val="bg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Лист1!$C$2:$C$4</c:f>
              <c:numCache>
                <c:formatCode>0.0</c:formatCode>
                <c:ptCount val="3"/>
                <c:pt idx="0">
                  <c:v>18.489848239495604</c:v>
                </c:pt>
                <c:pt idx="1">
                  <c:v>18.540680742628322</c:v>
                </c:pt>
                <c:pt idx="2">
                  <c:v>18.540741897347818</c:v>
                </c:pt>
              </c:numCache>
            </c:numRef>
          </c:val>
          <c:extLst>
            <c:ext xmlns:c16="http://schemas.microsoft.com/office/drawing/2014/chart" uri="{C3380CC4-5D6E-409C-BE32-E72D297353CC}">
              <c16:uniqueId val="{00000001-7132-4D8D-A610-526F225203DA}"/>
            </c:ext>
          </c:extLst>
        </c:ser>
        <c:ser>
          <c:idx val="2"/>
          <c:order val="2"/>
          <c:tx>
            <c:strRef>
              <c:f>Лист1!$D$1</c:f>
              <c:strCache>
                <c:ptCount val="1"/>
                <c:pt idx="0">
                  <c:v>Налог на имущество физических лиц </c:v>
                </c:pt>
              </c:strCache>
            </c:strRef>
          </c:tx>
          <c:invertIfNegative val="0"/>
          <c:dLbls>
            <c:spPr>
              <a:solidFill>
                <a:schemeClr val="accent4">
                  <a:lumMod val="60000"/>
                  <a:lumOff val="4000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Лист1!$D$2:$D$4</c:f>
              <c:numCache>
                <c:formatCode>0.0</c:formatCode>
                <c:ptCount val="3"/>
                <c:pt idx="0">
                  <c:v>7.6030774534533938</c:v>
                </c:pt>
                <c:pt idx="1">
                  <c:v>7.6239989078995265</c:v>
                </c:pt>
                <c:pt idx="2">
                  <c:v>7.6241886194820543</c:v>
                </c:pt>
              </c:numCache>
            </c:numRef>
          </c:val>
          <c:extLst>
            <c:ext xmlns:c16="http://schemas.microsoft.com/office/drawing/2014/chart" uri="{C3380CC4-5D6E-409C-BE32-E72D297353CC}">
              <c16:uniqueId val="{00000002-7132-4D8D-A610-526F225203DA}"/>
            </c:ext>
          </c:extLst>
        </c:ser>
        <c:ser>
          <c:idx val="3"/>
          <c:order val="3"/>
          <c:tx>
            <c:strRef>
              <c:f>Лист1!$E$1</c:f>
              <c:strCache>
                <c:ptCount val="1"/>
                <c:pt idx="0">
                  <c:v>Доходы от использования муниципального имущества</c:v>
                </c:pt>
              </c:strCache>
            </c:strRef>
          </c:tx>
          <c:spPr>
            <a:solidFill>
              <a:schemeClr val="accent4">
                <a:lumMod val="60000"/>
                <a:lumOff val="40000"/>
              </a:schemeClr>
            </a:solidFill>
          </c:spPr>
          <c:invertIfNegative val="0"/>
          <c:dLbls>
            <c:spPr>
              <a:solidFill>
                <a:schemeClr val="bg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Лист1!$E$2:$E$4</c:f>
              <c:numCache>
                <c:formatCode>0.0</c:formatCode>
                <c:ptCount val="3"/>
                <c:pt idx="0">
                  <c:v>11.316669863243172</c:v>
                </c:pt>
                <c:pt idx="1">
                  <c:v>11.347947761194028</c:v>
                </c:pt>
                <c:pt idx="2">
                  <c:v>11.347951194485956</c:v>
                </c:pt>
              </c:numCache>
            </c:numRef>
          </c:val>
          <c:extLst>
            <c:ext xmlns:c16="http://schemas.microsoft.com/office/drawing/2014/chart" uri="{C3380CC4-5D6E-409C-BE32-E72D297353CC}">
              <c16:uniqueId val="{00000003-7132-4D8D-A610-526F225203DA}"/>
            </c:ext>
          </c:extLst>
        </c:ser>
        <c:ser>
          <c:idx val="4"/>
          <c:order val="4"/>
          <c:tx>
            <c:strRef>
              <c:f>Лист1!$F$1</c:f>
              <c:strCache>
                <c:ptCount val="1"/>
                <c:pt idx="0">
                  <c:v>Акцизы</c:v>
                </c:pt>
              </c:strCache>
            </c:strRef>
          </c:tx>
          <c:invertIfNegative val="0"/>
          <c:dLbls>
            <c:spPr>
              <a:solidFill>
                <a:schemeClr val="accent2">
                  <a:lumMod val="20000"/>
                  <a:lumOff val="8000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Лист1!$F$2:$F$4</c:f>
              <c:numCache>
                <c:formatCode>0.0</c:formatCode>
                <c:ptCount val="3"/>
                <c:pt idx="0">
                  <c:v>3.1664315766729221</c:v>
                </c:pt>
                <c:pt idx="1">
                  <c:v>3.175111485256644</c:v>
                </c:pt>
                <c:pt idx="2">
                  <c:v>3.1751466619080548</c:v>
                </c:pt>
              </c:numCache>
            </c:numRef>
          </c:val>
          <c:extLst>
            <c:ext xmlns:c16="http://schemas.microsoft.com/office/drawing/2014/chart" uri="{C3380CC4-5D6E-409C-BE32-E72D297353CC}">
              <c16:uniqueId val="{00000008-7132-4D8D-A610-526F225203DA}"/>
            </c:ext>
          </c:extLst>
        </c:ser>
        <c:ser>
          <c:idx val="5"/>
          <c:order val="5"/>
          <c:tx>
            <c:strRef>
              <c:f>Лист1!$G$1</c:f>
              <c:strCache>
                <c:ptCount val="1"/>
                <c:pt idx="0">
                  <c:v>Доходы от реализации имущества</c:v>
                </c:pt>
              </c:strCache>
            </c:strRef>
          </c:tx>
          <c:invertIfNegative val="0"/>
          <c:dLbls>
            <c:spPr>
              <a:solidFill>
                <a:schemeClr val="bg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прогноз на 2023 год</c:v>
                </c:pt>
                <c:pt idx="1">
                  <c:v>прогноз на 2024 год</c:v>
                </c:pt>
                <c:pt idx="2">
                  <c:v>прогноз на 2025 год</c:v>
                </c:pt>
              </c:strCache>
            </c:strRef>
          </c:cat>
          <c:val>
            <c:numRef>
              <c:f>Лист1!$G$2:$G$4</c:f>
              <c:numCache>
                <c:formatCode>0.0</c:formatCode>
                <c:ptCount val="3"/>
                <c:pt idx="0">
                  <c:v>4.5715090349818768</c:v>
                </c:pt>
                <c:pt idx="1">
                  <c:v>11.347947761194028</c:v>
                </c:pt>
                <c:pt idx="2">
                  <c:v>4.5838816890098366</c:v>
                </c:pt>
              </c:numCache>
            </c:numRef>
          </c:val>
          <c:extLst>
            <c:ext xmlns:c16="http://schemas.microsoft.com/office/drawing/2014/chart" uri="{C3380CC4-5D6E-409C-BE32-E72D297353CC}">
              <c16:uniqueId val="{00000000-8171-45C3-941A-663C7D883571}"/>
            </c:ext>
          </c:extLst>
        </c:ser>
        <c:dLbls>
          <c:showLegendKey val="0"/>
          <c:showVal val="0"/>
          <c:showCatName val="0"/>
          <c:showSerName val="0"/>
          <c:showPercent val="0"/>
          <c:showBubbleSize val="0"/>
        </c:dLbls>
        <c:gapWidth val="75"/>
        <c:overlap val="100"/>
        <c:axId val="81146368"/>
        <c:axId val="194240512"/>
      </c:barChart>
      <c:catAx>
        <c:axId val="81146368"/>
        <c:scaling>
          <c:orientation val="minMax"/>
        </c:scaling>
        <c:delete val="0"/>
        <c:axPos val="l"/>
        <c:numFmt formatCode="General" sourceLinked="0"/>
        <c:majorTickMark val="none"/>
        <c:minorTickMark val="none"/>
        <c:tickLblPos val="nextTo"/>
        <c:txPr>
          <a:bodyPr/>
          <a:lstStyle/>
          <a:p>
            <a:pPr>
              <a:defRPr b="1"/>
            </a:pPr>
            <a:endParaRPr lang="ru-RU"/>
          </a:p>
        </c:txPr>
        <c:crossAx val="194240512"/>
        <c:crosses val="autoZero"/>
        <c:auto val="1"/>
        <c:lblAlgn val="ctr"/>
        <c:lblOffset val="100"/>
        <c:noMultiLvlLbl val="0"/>
      </c:catAx>
      <c:valAx>
        <c:axId val="194240512"/>
        <c:scaling>
          <c:orientation val="minMax"/>
        </c:scaling>
        <c:delete val="0"/>
        <c:axPos val="b"/>
        <c:majorGridlines/>
        <c:numFmt formatCode="0.0" sourceLinked="1"/>
        <c:majorTickMark val="none"/>
        <c:minorTickMark val="none"/>
        <c:tickLblPos val="nextTo"/>
        <c:crossAx val="81146368"/>
        <c:crosses val="autoZero"/>
        <c:crossBetween val="between"/>
      </c:valAx>
    </c:plotArea>
    <c:legend>
      <c:legendPos val="b"/>
      <c:layout>
        <c:manualLayout>
          <c:xMode val="edge"/>
          <c:yMode val="edge"/>
          <c:x val="0.14561734470691165"/>
          <c:y val="0.66862723270504509"/>
          <c:w val="0.67820964566929132"/>
          <c:h val="0.31771315934721417"/>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39135525019797E-2"/>
          <c:y val="0.3586461202505884"/>
          <c:w val="0.41343473240044709"/>
          <c:h val="0.64135387974941149"/>
        </c:manualLayout>
      </c:layout>
      <c:doughnutChart>
        <c:varyColors val="1"/>
        <c:ser>
          <c:idx val="0"/>
          <c:order val="0"/>
          <c:tx>
            <c:strRef>
              <c:f>Лист1!$B$1</c:f>
              <c:strCache>
                <c:ptCount val="1"/>
                <c:pt idx="0">
                  <c:v>2023 г.</c:v>
                </c:pt>
              </c:strCache>
            </c:strRef>
          </c:tx>
          <c:dPt>
            <c:idx val="0"/>
            <c:bubble3D val="0"/>
            <c:explosion val="63"/>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0-9B86-4D09-84AD-09004C4F0E5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9B86-4D09-84AD-09004C4F0E50}"/>
              </c:ext>
            </c:extLst>
          </c:dPt>
          <c:dLbls>
            <c:dLbl>
              <c:idx val="0"/>
              <c:layout>
                <c:manualLayout>
                  <c:x val="-0.11753820396534106"/>
                  <c:y val="0.15042629757487389"/>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dk1">
                          <a:lumMod val="75000"/>
                          <a:lumOff val="25000"/>
                        </a:schemeClr>
                      </a:solidFill>
                      <a:latin typeface="+mn-lt"/>
                      <a:ea typeface="+mn-ea"/>
                      <a:cs typeface="+mn-cs"/>
                    </a:defRPr>
                  </a:pPr>
                  <a:endParaRPr lang="ru-RU"/>
                </a:p>
              </c:txPr>
              <c:showLegendKey val="0"/>
              <c:showVal val="0"/>
              <c:showCatName val="0"/>
              <c:showSerName val="1"/>
              <c:showPercent val="0"/>
              <c:showBubbleSize val="0"/>
              <c:extLst>
                <c:ext xmlns:c15="http://schemas.microsoft.com/office/drawing/2012/chart" uri="{CE6537A1-D6FC-4f65-9D91-7224C49458BB}">
                  <c15:layout>
                    <c:manualLayout>
                      <c:w val="0.11877235510697713"/>
                      <c:h val="0.11114461096263498"/>
                    </c:manualLayout>
                  </c15:layout>
                </c:ext>
                <c:ext xmlns:c16="http://schemas.microsoft.com/office/drawing/2014/chart" uri="{C3380CC4-5D6E-409C-BE32-E72D297353CC}">
                  <c16:uniqueId val="{00000000-9B86-4D09-84AD-09004C4F0E50}"/>
                </c:ext>
              </c:extLst>
            </c:dLbl>
            <c:dLbl>
              <c:idx val="1"/>
              <c:delete val="1"/>
              <c:extLst>
                <c:ext xmlns:c15="http://schemas.microsoft.com/office/drawing/2012/chart" uri="{CE6537A1-D6FC-4f65-9D91-7224C49458BB}"/>
                <c:ext xmlns:c16="http://schemas.microsoft.com/office/drawing/2014/chart" uri="{C3380CC4-5D6E-409C-BE32-E72D297353CC}">
                  <c16:uniqueId val="{00000001-9B86-4D09-84AD-09004C4F0E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showLegendKey val="0"/>
            <c:showVal val="0"/>
            <c:showCatName val="0"/>
            <c:showSerName val="1"/>
            <c:showPercent val="0"/>
            <c:showBubbleSize val="0"/>
            <c:showLeaderLines val="0"/>
            <c:extLst>
              <c:ext xmlns:c15="http://schemas.microsoft.com/office/drawing/2012/chart" uri="{CE6537A1-D6FC-4f65-9D91-7224C49458BB}"/>
            </c:extLst>
          </c:dLbls>
          <c:cat>
            <c:strRef>
              <c:f>Лист1!$A$2:$A$3</c:f>
              <c:strCache>
                <c:ptCount val="2"/>
                <c:pt idx="0">
                  <c:v>Субсидии</c:v>
                </c:pt>
                <c:pt idx="1">
                  <c:v>Иные межбюджетные трансферты</c:v>
                </c:pt>
              </c:strCache>
            </c:strRef>
          </c:cat>
          <c:val>
            <c:numRef>
              <c:f>Лист1!$B$2:$B$3</c:f>
              <c:numCache>
                <c:formatCode>0.00</c:formatCode>
                <c:ptCount val="2"/>
                <c:pt idx="0">
                  <c:v>16462.494640000001</c:v>
                </c:pt>
                <c:pt idx="1">
                  <c:v>44113.8868</c:v>
                </c:pt>
              </c:numCache>
            </c:numRef>
          </c:val>
          <c:extLst>
            <c:ext xmlns:c16="http://schemas.microsoft.com/office/drawing/2014/chart" uri="{C3380CC4-5D6E-409C-BE32-E72D297353CC}">
              <c16:uniqueId val="{00000002-9B86-4D09-84AD-09004C4F0E50}"/>
            </c:ext>
          </c:extLst>
        </c:ser>
        <c:ser>
          <c:idx val="1"/>
          <c:order val="1"/>
          <c:tx>
            <c:strRef>
              <c:f>Лист1!$C$1</c:f>
              <c:strCache>
                <c:ptCount val="1"/>
                <c:pt idx="0">
                  <c:v>2024 г.</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3-9B86-4D09-84AD-09004C4F0E5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4-9B86-4D09-84AD-09004C4F0E50}"/>
              </c:ext>
            </c:extLst>
          </c:dPt>
          <c:cat>
            <c:strRef>
              <c:f>Лист1!$A$2:$A$3</c:f>
              <c:strCache>
                <c:ptCount val="2"/>
                <c:pt idx="0">
                  <c:v>Субсидии</c:v>
                </c:pt>
                <c:pt idx="1">
                  <c:v>Иные межбюджетные трансферты</c:v>
                </c:pt>
              </c:strCache>
            </c:strRef>
          </c:cat>
          <c:val>
            <c:numRef>
              <c:f>Лист1!$C$2:$C$3</c:f>
              <c:numCache>
                <c:formatCode>0.00</c:formatCode>
                <c:ptCount val="2"/>
                <c:pt idx="0">
                  <c:v>0</c:v>
                </c:pt>
                <c:pt idx="1">
                  <c:v>0</c:v>
                </c:pt>
              </c:numCache>
            </c:numRef>
          </c:val>
          <c:extLst>
            <c:ext xmlns:c16="http://schemas.microsoft.com/office/drawing/2014/chart" uri="{C3380CC4-5D6E-409C-BE32-E72D297353CC}">
              <c16:uniqueId val="{00000005-9B86-4D09-84AD-09004C4F0E50}"/>
            </c:ext>
          </c:extLst>
        </c:ser>
        <c:ser>
          <c:idx val="2"/>
          <c:order val="2"/>
          <c:tx>
            <c:strRef>
              <c:f>Лист1!$D$1</c:f>
              <c:strCache>
                <c:ptCount val="1"/>
                <c:pt idx="0">
                  <c:v>2025 г.</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9B86-4D09-84AD-09004C4F0E5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7-9B86-4D09-84AD-09004C4F0E50}"/>
              </c:ext>
            </c:extLst>
          </c:dPt>
          <c:cat>
            <c:strRef>
              <c:f>Лист1!$A$2:$A$3</c:f>
              <c:strCache>
                <c:ptCount val="2"/>
                <c:pt idx="0">
                  <c:v>Субсидии</c:v>
                </c:pt>
                <c:pt idx="1">
                  <c:v>Иные межбюджетные трансферты</c:v>
                </c:pt>
              </c:strCache>
            </c:strRef>
          </c:cat>
          <c:val>
            <c:numRef>
              <c:f>Лист1!$D$2:$D$3</c:f>
              <c:numCache>
                <c:formatCode>0.00</c:formatCode>
                <c:ptCount val="2"/>
                <c:pt idx="0">
                  <c:v>0</c:v>
                </c:pt>
                <c:pt idx="1">
                  <c:v>0</c:v>
                </c:pt>
              </c:numCache>
            </c:numRef>
          </c:val>
          <c:extLst>
            <c:ext xmlns:c16="http://schemas.microsoft.com/office/drawing/2014/chart" uri="{C3380CC4-5D6E-409C-BE32-E72D297353CC}">
              <c16:uniqueId val="{00000008-9B86-4D09-84AD-09004C4F0E50}"/>
            </c:ext>
          </c:extLst>
        </c:ser>
        <c:dLbls>
          <c:showLegendKey val="0"/>
          <c:showVal val="0"/>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54863490250691871"/>
          <c:y val="0.57127877068944843"/>
          <c:w val="0.33088843842860677"/>
          <c:h val="0.30416297869194087"/>
        </c:manualLayout>
      </c:layout>
      <c:overlay val="0"/>
      <c:spPr>
        <a:solidFill>
          <a:schemeClr val="lt1">
            <a:alpha val="50000"/>
          </a:schemeClr>
        </a:solid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6471035916079"/>
          <c:y val="8.1030450647181243E-2"/>
          <c:w val="0.7213319673330818"/>
          <c:h val="0.80534673423108161"/>
        </c:manualLayout>
      </c:layout>
      <c:barChart>
        <c:barDir val="col"/>
        <c:grouping val="clustered"/>
        <c:varyColors val="0"/>
        <c:ser>
          <c:idx val="0"/>
          <c:order val="0"/>
          <c:tx>
            <c:strRef>
              <c:f>Лист1!$B$1</c:f>
              <c:strCache>
                <c:ptCount val="1"/>
                <c:pt idx="0">
                  <c:v>Доходы</c:v>
                </c:pt>
              </c:strCache>
            </c:strRef>
          </c:tx>
          <c:invertIfNegative val="0"/>
          <c:dLbls>
            <c:dLbl>
              <c:idx val="0"/>
              <c:layout>
                <c:manualLayout>
                  <c:x val="1.4869767117330821E-3"/>
                  <c:y val="6.8813592281494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A0-42DF-B5BC-E71DF7F4D2B7}"/>
                </c:ext>
              </c:extLst>
            </c:dLbl>
            <c:dLbl>
              <c:idx val="1"/>
              <c:layout>
                <c:manualLayout>
                  <c:x val="-1.4869888475836474E-3"/>
                  <c:y val="6.3317669464890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A0-42DF-B5BC-E71DF7F4D2B7}"/>
                </c:ext>
              </c:extLst>
            </c:dLbl>
            <c:dLbl>
              <c:idx val="2"/>
              <c:layout>
                <c:manualLayout>
                  <c:x val="0"/>
                  <c:y val="0.1067249393350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A0-42DF-B5BC-E71DF7F4D2B7}"/>
                </c:ext>
              </c:extLst>
            </c:dLbl>
            <c:dLbl>
              <c:idx val="3"/>
              <c:layout>
                <c:manualLayout>
                  <c:x val="-2.1951987986478811E-2"/>
                  <c:y val="6.9471694601177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0-42DF-B5BC-E71DF7F4D2B7}"/>
                </c:ext>
              </c:extLst>
            </c:dLbl>
            <c:spPr>
              <a:solidFill>
                <a:schemeClr val="bg1"/>
              </a:solidFill>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Прогноз 2023</c:v>
                </c:pt>
                <c:pt idx="1">
                  <c:v>Прогноз 2024</c:v>
                </c:pt>
                <c:pt idx="2">
                  <c:v>Прогноз 2025</c:v>
                </c:pt>
              </c:strCache>
            </c:strRef>
          </c:cat>
          <c:val>
            <c:numRef>
              <c:f>Лист1!$B$2:$B$4</c:f>
              <c:numCache>
                <c:formatCode>0.00</c:formatCode>
                <c:ptCount val="3"/>
                <c:pt idx="0">
                  <c:v>225335.98144</c:v>
                </c:pt>
                <c:pt idx="1">
                  <c:v>175808</c:v>
                </c:pt>
                <c:pt idx="2">
                  <c:v>179324</c:v>
                </c:pt>
              </c:numCache>
            </c:numRef>
          </c:val>
          <c:extLst>
            <c:ext xmlns:c16="http://schemas.microsoft.com/office/drawing/2014/chart" uri="{C3380CC4-5D6E-409C-BE32-E72D297353CC}">
              <c16:uniqueId val="{00000004-54A0-42DF-B5BC-E71DF7F4D2B7}"/>
            </c:ext>
          </c:extLst>
        </c:ser>
        <c:ser>
          <c:idx val="1"/>
          <c:order val="1"/>
          <c:tx>
            <c:strRef>
              <c:f>Лист1!$C$1</c:f>
              <c:strCache>
                <c:ptCount val="1"/>
                <c:pt idx="0">
                  <c:v>Расходы</c:v>
                </c:pt>
              </c:strCache>
            </c:strRef>
          </c:tx>
          <c:spPr>
            <a:solidFill>
              <a:srgbClr val="00B050"/>
            </a:solidFill>
          </c:spPr>
          <c:invertIfNegative val="0"/>
          <c:dLbls>
            <c:dLbl>
              <c:idx val="0"/>
              <c:layout>
                <c:manualLayout>
                  <c:x val="3.0554520697724701E-3"/>
                  <c:y val="0.1741631185764560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0-42DF-B5BC-E71DF7F4D2B7}"/>
                </c:ext>
              </c:extLst>
            </c:dLbl>
            <c:dLbl>
              <c:idx val="1"/>
              <c:layout>
                <c:manualLayout>
                  <c:x val="-2.9739776951672892E-3"/>
                  <c:y val="0.2065851143265526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0-42DF-B5BC-E71DF7F4D2B7}"/>
                </c:ext>
              </c:extLst>
            </c:dLbl>
            <c:dLbl>
              <c:idx val="2"/>
              <c:layout>
                <c:manualLayout>
                  <c:x val="7.2992440626971728E-3"/>
                  <c:y val="0.2296584148189736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0-42DF-B5BC-E71DF7F4D2B7}"/>
                </c:ext>
              </c:extLst>
            </c:dLbl>
            <c:dLbl>
              <c:idx val="3"/>
              <c:layout>
                <c:manualLayout>
                  <c:x val="1.613972063551472E-2"/>
                  <c:y val="0.2739459202196121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0-42DF-B5BC-E71DF7F4D2B7}"/>
                </c:ext>
              </c:extLst>
            </c:dLbl>
            <c:spPr>
              <a:solidFill>
                <a:schemeClr val="bg1"/>
              </a:solidFill>
            </c:spPr>
            <c:txPr>
              <a:bodyPr/>
              <a:lstStyle/>
              <a:p>
                <a:pPr>
                  <a:defRPr b="1"/>
                </a:pPr>
                <a:endParaRPr lang="ru-RU"/>
              </a:p>
            </c:tx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Прогноз 2023</c:v>
                </c:pt>
                <c:pt idx="1">
                  <c:v>Прогноз 2024</c:v>
                </c:pt>
                <c:pt idx="2">
                  <c:v>Прогноз 2025</c:v>
                </c:pt>
              </c:strCache>
            </c:strRef>
          </c:cat>
          <c:val>
            <c:numRef>
              <c:f>Лист1!$C$2:$C$4</c:f>
              <c:numCache>
                <c:formatCode>0.00</c:formatCode>
                <c:ptCount val="3"/>
                <c:pt idx="0">
                  <c:v>225335.98144</c:v>
                </c:pt>
                <c:pt idx="1">
                  <c:v>175808</c:v>
                </c:pt>
                <c:pt idx="2">
                  <c:v>179324</c:v>
                </c:pt>
              </c:numCache>
            </c:numRef>
          </c:val>
          <c:extLst>
            <c:ext xmlns:c16="http://schemas.microsoft.com/office/drawing/2014/chart" uri="{C3380CC4-5D6E-409C-BE32-E72D297353CC}">
              <c16:uniqueId val="{00000009-54A0-42DF-B5BC-E71DF7F4D2B7}"/>
            </c:ext>
          </c:extLst>
        </c:ser>
        <c:dLbls>
          <c:showLegendKey val="0"/>
          <c:showVal val="0"/>
          <c:showCatName val="0"/>
          <c:showSerName val="0"/>
          <c:showPercent val="0"/>
          <c:showBubbleSize val="0"/>
        </c:dLbls>
        <c:gapWidth val="150"/>
        <c:axId val="76717568"/>
        <c:axId val="180274304"/>
      </c:barChart>
      <c:catAx>
        <c:axId val="76717568"/>
        <c:scaling>
          <c:orientation val="minMax"/>
        </c:scaling>
        <c:delete val="0"/>
        <c:axPos val="b"/>
        <c:numFmt formatCode="General" sourceLinked="0"/>
        <c:majorTickMark val="out"/>
        <c:minorTickMark val="none"/>
        <c:tickLblPos val="nextTo"/>
        <c:txPr>
          <a:bodyPr/>
          <a:lstStyle/>
          <a:p>
            <a:pPr>
              <a:defRPr b="1"/>
            </a:pPr>
            <a:endParaRPr lang="ru-RU"/>
          </a:p>
        </c:txPr>
        <c:crossAx val="180274304"/>
        <c:crosses val="autoZero"/>
        <c:auto val="1"/>
        <c:lblAlgn val="ctr"/>
        <c:lblOffset val="100"/>
        <c:noMultiLvlLbl val="0"/>
      </c:catAx>
      <c:valAx>
        <c:axId val="180274304"/>
        <c:scaling>
          <c:orientation val="minMax"/>
        </c:scaling>
        <c:delete val="0"/>
        <c:axPos val="l"/>
        <c:majorGridlines/>
        <c:numFmt formatCode="0.00" sourceLinked="1"/>
        <c:majorTickMark val="out"/>
        <c:minorTickMark val="none"/>
        <c:tickLblPos val="nextTo"/>
        <c:crossAx val="76717568"/>
        <c:crosses val="autoZero"/>
        <c:crossBetween val="between"/>
      </c:valAx>
    </c:plotArea>
    <c:legend>
      <c:legendPos val="r"/>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4902895196583"/>
          <c:y val="0.19889268218836686"/>
          <c:w val="0.59198471110001316"/>
          <c:h val="0.46319885946013994"/>
        </c:manualLayout>
      </c:layout>
      <c:doughnutChart>
        <c:varyColors val="1"/>
        <c:ser>
          <c:idx val="0"/>
          <c:order val="0"/>
          <c:tx>
            <c:strRef>
              <c:f>Лист1!$B$1</c:f>
              <c:strCache>
                <c:ptCount val="1"/>
                <c:pt idx="0">
                  <c:v>2022 год</c:v>
                </c:pt>
              </c:strCache>
            </c:strRef>
          </c:tx>
          <c:explosion val="3"/>
          <c:dPt>
            <c:idx val="0"/>
            <c:bubble3D val="0"/>
            <c:explosion val="15"/>
            <c:spPr>
              <a:solidFill>
                <a:schemeClr val="accent1"/>
              </a:solidFill>
              <a:ln w="19050">
                <a:solidFill>
                  <a:schemeClr val="lt1"/>
                </a:solidFill>
              </a:ln>
              <a:effectLst/>
            </c:spPr>
            <c:extLst>
              <c:ext xmlns:c16="http://schemas.microsoft.com/office/drawing/2014/chart" uri="{C3380CC4-5D6E-409C-BE32-E72D297353CC}">
                <c16:uniqueId val="{00000001-1E30-4D7B-AED6-5C0C334D3E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28C2-4A76-AC57-C892200894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28C2-4A76-AC57-C8922008945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5D96-46AF-A672-75F02C081F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1E30-4D7B-AED6-5C0C334D3E9C}"/>
              </c:ext>
            </c:extLst>
          </c:dPt>
          <c:cat>
            <c:strRef>
              <c:f>Лист1!$A$2:$A$4</c:f>
              <c:strCache>
                <c:ptCount val="3"/>
                <c:pt idx="0">
                  <c:v>Жилищное хозяйство</c:v>
                </c:pt>
                <c:pt idx="1">
                  <c:v>Коммунальное хозяйство</c:v>
                </c:pt>
                <c:pt idx="2">
                  <c:v>Благоустройство</c:v>
                </c:pt>
              </c:strCache>
            </c:strRef>
          </c:cat>
          <c:val>
            <c:numRef>
              <c:f>Лист1!$B$2:$B$4</c:f>
              <c:numCache>
                <c:formatCode>#,##0.00</c:formatCode>
                <c:ptCount val="3"/>
                <c:pt idx="0">
                  <c:v>5262.6</c:v>
                </c:pt>
                <c:pt idx="1">
                  <c:v>1306</c:v>
                </c:pt>
                <c:pt idx="2">
                  <c:v>88865.91</c:v>
                </c:pt>
              </c:numCache>
            </c:numRef>
          </c:val>
          <c:extLst>
            <c:ext xmlns:c16="http://schemas.microsoft.com/office/drawing/2014/chart" uri="{C3380CC4-5D6E-409C-BE32-E72D297353CC}">
              <c16:uniqueId val="{00000002-28C2-4A76-AC57-C8922008945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2528906523257874"/>
          <c:y val="0.64735693463570942"/>
          <c:w val="0.79605765055490418"/>
          <c:h val="0.3093107394671291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4902895196583"/>
          <c:y val="0.19889268218836686"/>
          <c:w val="0.59198471110001316"/>
          <c:h val="0.46319885946013994"/>
        </c:manualLayout>
      </c:layout>
      <c:doughnutChart>
        <c:varyColors val="1"/>
        <c:ser>
          <c:idx val="0"/>
          <c:order val="0"/>
          <c:tx>
            <c:strRef>
              <c:f>Лист1!$B$1</c:f>
              <c:strCache>
                <c:ptCount val="1"/>
                <c:pt idx="0">
                  <c:v>2022 год</c:v>
                </c:pt>
              </c:strCache>
            </c:strRef>
          </c:tx>
          <c:explosion val="3"/>
          <c:dPt>
            <c:idx val="0"/>
            <c:bubble3D val="0"/>
            <c:explosion val="12"/>
            <c:spPr>
              <a:solidFill>
                <a:schemeClr val="accent1"/>
              </a:solidFill>
              <a:ln w="19050">
                <a:solidFill>
                  <a:schemeClr val="lt1"/>
                </a:solidFill>
              </a:ln>
              <a:effectLst/>
            </c:spPr>
            <c:extLst>
              <c:ext xmlns:c16="http://schemas.microsoft.com/office/drawing/2014/chart" uri="{C3380CC4-5D6E-409C-BE32-E72D297353CC}">
                <c16:uniqueId val="{00000001-1E30-4D7B-AED6-5C0C334D3E9C}"/>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0-28C2-4A76-AC57-C892200894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28C2-4A76-AC57-C8922008945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5D96-46AF-A672-75F02C081F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1E30-4D7B-AED6-5C0C334D3E9C}"/>
              </c:ext>
            </c:extLst>
          </c:dPt>
          <c:cat>
            <c:strRef>
              <c:f>Лист1!$A$2:$A$3</c:f>
              <c:strCache>
                <c:ptCount val="2"/>
                <c:pt idx="0">
                  <c:v>Водное хозяйство</c:v>
                </c:pt>
                <c:pt idx="1">
                  <c:v>Другие вопросы в области национальной экономики</c:v>
                </c:pt>
              </c:strCache>
            </c:strRef>
          </c:cat>
          <c:val>
            <c:numRef>
              <c:f>Лист1!$B$2:$B$3</c:f>
              <c:numCache>
                <c:formatCode>#,##0.00_ ;[Red]\-#,##0.00\ </c:formatCode>
                <c:ptCount val="2"/>
                <c:pt idx="0">
                  <c:v>4900</c:v>
                </c:pt>
                <c:pt idx="1">
                  <c:v>880</c:v>
                </c:pt>
              </c:numCache>
            </c:numRef>
          </c:val>
          <c:extLst>
            <c:ext xmlns:c16="http://schemas.microsoft.com/office/drawing/2014/chart" uri="{C3380CC4-5D6E-409C-BE32-E72D297353CC}">
              <c16:uniqueId val="{00000002-28C2-4A76-AC57-C8922008945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2528906523257874"/>
          <c:y val="0.64735693463570942"/>
          <c:w val="0.87471080788988598"/>
          <c:h val="0.13180106721909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0.23148</cdr:x>
      <cdr:y>0.20434</cdr:y>
    </cdr:from>
    <cdr:to>
      <cdr:x>0.31413</cdr:x>
      <cdr:y>0.27222</cdr:y>
    </cdr:to>
    <cdr:sp macro="" textlink="">
      <cdr:nvSpPr>
        <cdr:cNvPr id="2" name="TextBox 1"/>
        <cdr:cNvSpPr txBox="1"/>
      </cdr:nvSpPr>
      <cdr:spPr>
        <a:xfrm xmlns:a="http://schemas.openxmlformats.org/drawingml/2006/main">
          <a:off x="1992194" y="1029989"/>
          <a:ext cx="711302" cy="34215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ru-RU" sz="1400" b="1" dirty="0"/>
            <a:t>61,0%</a:t>
          </a:r>
        </a:p>
      </cdr:txBody>
    </cdr:sp>
  </cdr:relSizeAnchor>
  <cdr:relSizeAnchor xmlns:cdr="http://schemas.openxmlformats.org/drawingml/2006/chartDrawing">
    <cdr:from>
      <cdr:x>0.23363</cdr:x>
      <cdr:y>0.48571</cdr:y>
    </cdr:from>
    <cdr:to>
      <cdr:x>0.32578</cdr:x>
      <cdr:y>0.54975</cdr:y>
    </cdr:to>
    <cdr:sp macro="" textlink="">
      <cdr:nvSpPr>
        <cdr:cNvPr id="3" name="TextBox 2"/>
        <cdr:cNvSpPr txBox="1"/>
      </cdr:nvSpPr>
      <cdr:spPr>
        <a:xfrm xmlns:a="http://schemas.openxmlformats.org/drawingml/2006/main">
          <a:off x="2010632" y="2448272"/>
          <a:ext cx="793061" cy="32279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ru-RU" sz="1400" b="1" dirty="0"/>
            <a:t>83,6%</a:t>
          </a:r>
        </a:p>
      </cdr:txBody>
    </cdr:sp>
  </cdr:relSizeAnchor>
  <cdr:relSizeAnchor xmlns:cdr="http://schemas.openxmlformats.org/drawingml/2006/chartDrawing">
    <cdr:from>
      <cdr:x>0.23254</cdr:x>
      <cdr:y>0.77049</cdr:y>
    </cdr:from>
    <cdr:to>
      <cdr:x>0.32673</cdr:x>
      <cdr:y>0.83749</cdr:y>
    </cdr:to>
    <cdr:sp macro="" textlink="">
      <cdr:nvSpPr>
        <cdr:cNvPr id="5" name="TextBox 4"/>
        <cdr:cNvSpPr txBox="1"/>
      </cdr:nvSpPr>
      <cdr:spPr>
        <a:xfrm xmlns:a="http://schemas.openxmlformats.org/drawingml/2006/main">
          <a:off x="2001321" y="3883723"/>
          <a:ext cx="810617" cy="33771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ru-RU" sz="1400" b="1" dirty="0"/>
            <a:t>83,6%</a:t>
          </a:r>
        </a:p>
      </cdr:txBody>
    </cdr:sp>
  </cdr:relSizeAnchor>
  <cdr:relSizeAnchor xmlns:cdr="http://schemas.openxmlformats.org/drawingml/2006/chartDrawing">
    <cdr:from>
      <cdr:x>0.42914</cdr:x>
      <cdr:y>0.2907</cdr:y>
    </cdr:from>
    <cdr:to>
      <cdr:x>0.49748</cdr:x>
      <cdr:y>0.39041</cdr:y>
    </cdr:to>
    <cdr:sp macro="" textlink="">
      <cdr:nvSpPr>
        <cdr:cNvPr id="10" name="Стрелка вверх 9"/>
        <cdr:cNvSpPr/>
      </cdr:nvSpPr>
      <cdr:spPr>
        <a:xfrm xmlns:a="http://schemas.openxmlformats.org/drawingml/2006/main">
          <a:off x="3677837" y="1469609"/>
          <a:ext cx="585754" cy="504055"/>
        </a:xfrm>
        <a:prstGeom xmlns:a="http://schemas.openxmlformats.org/drawingml/2006/main" prst="upArrow">
          <a:avLst>
            <a:gd name="adj1" fmla="val 50000"/>
            <a:gd name="adj2" fmla="val 47458"/>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1"/>
            <a:ext cx="2953969" cy="497364"/>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a:defRPr sz="1200"/>
            </a:lvl1pPr>
          </a:lstStyle>
          <a:p>
            <a:pPr>
              <a:defRPr/>
            </a:pPr>
            <a:endParaRPr lang="ru-RU"/>
          </a:p>
        </p:txBody>
      </p:sp>
      <p:sp>
        <p:nvSpPr>
          <p:cNvPr id="52227" name="Rectangle 3"/>
          <p:cNvSpPr>
            <a:spLocks noGrp="1" noChangeArrowheads="1"/>
          </p:cNvSpPr>
          <p:nvPr>
            <p:ph type="dt" idx="1"/>
          </p:nvPr>
        </p:nvSpPr>
        <p:spPr bwMode="auto">
          <a:xfrm>
            <a:off x="3859579" y="1"/>
            <a:ext cx="2953969" cy="497364"/>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lvl1pPr algn="r">
              <a:defRPr sz="1200"/>
            </a:lvl1pPr>
          </a:lstStyle>
          <a:p>
            <a:pPr>
              <a:defRPr/>
            </a:pPr>
            <a:endParaRPr lang="ru-RU"/>
          </a:p>
        </p:txBody>
      </p:sp>
      <p:sp>
        <p:nvSpPr>
          <p:cNvPr id="28676" name="Rectangle 4"/>
          <p:cNvSpPr>
            <a:spLocks noGrp="1" noRot="1" noChangeAspect="1" noChangeArrowheads="1" noTextEdit="1"/>
          </p:cNvSpPr>
          <p:nvPr>
            <p:ph type="sldImg" idx="2"/>
          </p:nvPr>
        </p:nvSpPr>
        <p:spPr bwMode="auto">
          <a:xfrm>
            <a:off x="920750" y="746125"/>
            <a:ext cx="4973638" cy="3730625"/>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1196" y="4725757"/>
            <a:ext cx="5452747" cy="4476273"/>
          </a:xfrm>
          <a:prstGeom prst="rect">
            <a:avLst/>
          </a:prstGeom>
          <a:noFill/>
          <a:ln w="9525">
            <a:noFill/>
            <a:miter lim="800000"/>
            <a:headEnd/>
            <a:tailEnd/>
          </a:ln>
          <a:effectLst/>
        </p:spPr>
        <p:txBody>
          <a:bodyPr vert="horz" wrap="square" lIns="92162" tIns="46081" rIns="92162" bIns="46081"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2230" name="Rectangle 6"/>
          <p:cNvSpPr>
            <a:spLocks noGrp="1" noChangeArrowheads="1"/>
          </p:cNvSpPr>
          <p:nvPr>
            <p:ph type="ftr" sz="quarter" idx="4"/>
          </p:nvPr>
        </p:nvSpPr>
        <p:spPr bwMode="auto">
          <a:xfrm>
            <a:off x="0" y="9448313"/>
            <a:ext cx="2953969" cy="497364"/>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a:defRPr sz="1200"/>
            </a:lvl1pPr>
          </a:lstStyle>
          <a:p>
            <a:pPr>
              <a:defRPr/>
            </a:pPr>
            <a:endParaRPr lang="ru-RU"/>
          </a:p>
        </p:txBody>
      </p:sp>
      <p:sp>
        <p:nvSpPr>
          <p:cNvPr id="52231" name="Rectangle 7"/>
          <p:cNvSpPr>
            <a:spLocks noGrp="1" noChangeArrowheads="1"/>
          </p:cNvSpPr>
          <p:nvPr>
            <p:ph type="sldNum" sz="quarter" idx="5"/>
          </p:nvPr>
        </p:nvSpPr>
        <p:spPr bwMode="auto">
          <a:xfrm>
            <a:off x="3859579" y="9448313"/>
            <a:ext cx="2953969" cy="497364"/>
          </a:xfrm>
          <a:prstGeom prst="rect">
            <a:avLst/>
          </a:prstGeom>
          <a:noFill/>
          <a:ln w="9525">
            <a:noFill/>
            <a:miter lim="800000"/>
            <a:headEnd/>
            <a:tailEnd/>
          </a:ln>
          <a:effectLst/>
        </p:spPr>
        <p:txBody>
          <a:bodyPr vert="horz" wrap="square" lIns="92162" tIns="46081" rIns="92162" bIns="46081" numCol="1" anchor="b" anchorCtr="0" compatLnSpc="1">
            <a:prstTxWarp prst="textNoShape">
              <a:avLst/>
            </a:prstTxWarp>
          </a:bodyPr>
          <a:lstStyle>
            <a:lvl1pPr algn="r">
              <a:defRPr sz="1200"/>
            </a:lvl1pPr>
          </a:lstStyle>
          <a:p>
            <a:pPr>
              <a:defRPr/>
            </a:pPr>
            <a:fld id="{51F9CC00-75AD-4E24-A29F-5C0606E21655}" type="slidenum">
              <a:rPr lang="ru-RU"/>
              <a:pPr>
                <a:defRPr/>
              </a:pPr>
              <a:t>‹#›</a:t>
            </a:fld>
            <a:endParaRPr lang="ru-RU"/>
          </a:p>
        </p:txBody>
      </p:sp>
    </p:spTree>
    <p:extLst>
      <p:ext uri="{BB962C8B-B14F-4D97-AF65-F5344CB8AC3E}">
        <p14:creationId xmlns:p14="http://schemas.microsoft.com/office/powerpoint/2010/main" val="1489979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4D1B908E-B975-46CC-A421-CB5ACFBB6E97}" type="slidenum">
              <a:rPr lang="ru-RU" smtClean="0"/>
              <a:pPr/>
              <a:t>1</a:t>
            </a:fld>
            <a:endParaRPr lang="ru-RU"/>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1F9CC00-75AD-4E24-A29F-5C0606E21655}" type="slidenum">
              <a:rPr lang="ru-RU" smtClean="0"/>
              <a:pPr>
                <a:defRPr/>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AC42EE0-751B-4DF3-BF39-B9BEEE18E9F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80CAA75-C7F4-437D-94D2-880D64DD4304}"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2B5BF65-2EAB-4760-95AA-7D97C0D3821B}"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a:t>Образец заголовка</a:t>
            </a:r>
          </a:p>
        </p:txBody>
      </p:sp>
      <p:sp>
        <p:nvSpPr>
          <p:cNvPr id="3" name="Таблица 2"/>
          <p:cNvSpPr>
            <a:spLocks noGrp="1"/>
          </p:cNvSpPr>
          <p:nvPr>
            <p:ph type="tbl" idx="1"/>
          </p:nvPr>
        </p:nvSpPr>
        <p:spPr>
          <a:xfrm>
            <a:off x="301625" y="1676400"/>
            <a:ext cx="8540750" cy="4422775"/>
          </a:xfrm>
        </p:spPr>
        <p:txBody>
          <a:bodyPr rtlCol="0">
            <a:normAutofit/>
          </a:bodyPr>
          <a:lstStyle/>
          <a:p>
            <a:pPr lvl="0"/>
            <a:endParaRPr lang="ru-RU" noProof="0"/>
          </a:p>
        </p:txBody>
      </p:sp>
      <p:sp>
        <p:nvSpPr>
          <p:cNvPr id="4" name="Дата 3"/>
          <p:cNvSpPr>
            <a:spLocks noGrp="1"/>
          </p:cNvSpPr>
          <p:nvPr>
            <p:ph type="dt" sz="half" idx="10"/>
          </p:nvPr>
        </p:nvSpPr>
        <p:spPr>
          <a:xfrm>
            <a:off x="304800" y="6245225"/>
            <a:ext cx="22860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286000" cy="476250"/>
          </a:xfrm>
        </p:spPr>
        <p:txBody>
          <a:bodyPr/>
          <a:lstStyle>
            <a:lvl1pPr>
              <a:defRPr/>
            </a:lvl1pPr>
          </a:lstStyle>
          <a:p>
            <a:pPr>
              <a:defRPr/>
            </a:pPr>
            <a:fld id="{8F44CFBD-DB38-491C-BBBB-0A9B44D0910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F39BF6B-DAF0-46C4-B086-178A7177BFD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3EDB2A1-D49D-4679-8DF6-77BC95D82EFD}"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DF0B3E-26C5-4F95-B027-3E06AF7B44D1}"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5837369-2E34-4672-832B-81956D97EF92}"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2D4DB62-57A2-468A-AC08-1721C664392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7A6FDEA-5B86-4D41-9FB4-F94B87C09C90}"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285B7B8-A7FD-4F62-B5B8-F74DC870B5A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9599014-BEEE-4EDA-B918-80B1AD8701F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D7D3C3-F6F8-4836-8040-38BE1E99E1F2}"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blagoveshensk.bashkortostan.ru/documents/active/46348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18" Type="http://schemas.microsoft.com/office/2007/relationships/hdphoto" Target="../media/hdphoto8.wdp"/><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5.wdp"/><Relationship Id="rId17" Type="http://schemas.openxmlformats.org/officeDocument/2006/relationships/image" Target="../media/image27.png"/><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 Id="rId14" Type="http://schemas.microsoft.com/office/2007/relationships/hdphoto" Target="../media/hdphoto6.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hyperlink" Target="http://bazrb.ru/sites/bazrb.ru/files/imagecache/watermarked/Produkciya.jpg" TargetMode="External"/><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23528" y="188640"/>
            <a:ext cx="8606190" cy="5632311"/>
          </a:xfrm>
          <a:prstGeom prst="rect">
            <a:avLst/>
          </a:prstGeom>
          <a:noFill/>
          <a:ln w="9525">
            <a:noFill/>
            <a:miter lim="800000"/>
            <a:headEnd/>
            <a:tailEnd/>
          </a:ln>
        </p:spPr>
        <p:txBody>
          <a:bodyPr wrap="square">
            <a:spAutoFit/>
          </a:bodyPr>
          <a:lstStyle/>
          <a:p>
            <a:pPr algn="ctr">
              <a:defRPr/>
            </a:pPr>
            <a:r>
              <a:rPr lang="ru-RU" sz="3600" b="1" dirty="0">
                <a:latin typeface="Times New Roman" pitchFamily="18" charset="0"/>
                <a:cs typeface="Times New Roman" pitchFamily="18" charset="0"/>
              </a:rPr>
              <a:t>Бюджет для граждан </a:t>
            </a:r>
          </a:p>
          <a:p>
            <a:pPr algn="ctr">
              <a:defRPr/>
            </a:pPr>
            <a:r>
              <a:rPr lang="ru-RU" sz="3600" b="1" dirty="0">
                <a:latin typeface="Times New Roman" pitchFamily="18" charset="0"/>
                <a:cs typeface="Times New Roman" pitchFamily="18" charset="0"/>
              </a:rPr>
              <a:t>по </a:t>
            </a:r>
          </a:p>
          <a:p>
            <a:pPr algn="ctr">
              <a:defRPr/>
            </a:pPr>
            <a:r>
              <a:rPr lang="ru-RU" sz="3600" b="1" dirty="0">
                <a:latin typeface="Times New Roman" pitchFamily="18" charset="0"/>
                <a:cs typeface="Times New Roman" pitchFamily="18" charset="0"/>
              </a:rPr>
              <a:t>Решению Совета городского поселения город Благовещенск муниципального района Благовещенский район Республики Башкортостан</a:t>
            </a:r>
          </a:p>
          <a:p>
            <a:pPr algn="ctr">
              <a:defRPr/>
            </a:pPr>
            <a:r>
              <a:rPr lang="ru-RU" sz="3600" b="1" dirty="0">
                <a:latin typeface="Times New Roman" pitchFamily="18" charset="0"/>
                <a:cs typeface="Times New Roman" pitchFamily="18" charset="0"/>
              </a:rPr>
              <a:t>«О бюджете муниципального района Благовещенский район Республики Башкортостан на 2023 год и на плановый период 2024 и 2025 годов»</a:t>
            </a:r>
          </a:p>
        </p:txBody>
      </p:sp>
      <p:sp>
        <p:nvSpPr>
          <p:cNvPr id="4" name="Номер слайда 3"/>
          <p:cNvSpPr>
            <a:spLocks noGrp="1"/>
          </p:cNvSpPr>
          <p:nvPr>
            <p:ph type="sldNum" sz="quarter" idx="12"/>
          </p:nvPr>
        </p:nvSpPr>
        <p:spPr/>
        <p:txBody>
          <a:bodyPr/>
          <a:lstStyle/>
          <a:p>
            <a:pPr>
              <a:defRPr/>
            </a:pPr>
            <a:endParaRPr lang="ru-RU" dirty="0"/>
          </a:p>
          <a:p>
            <a:pPr>
              <a:defRPr/>
            </a:pPr>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EEA8F-67FD-4509-A1C0-21A454980250}"/>
              </a:ext>
            </a:extLst>
          </p:cNvPr>
          <p:cNvSpPr>
            <a:spLocks noGrp="1"/>
          </p:cNvSpPr>
          <p:nvPr>
            <p:ph type="title"/>
          </p:nvPr>
        </p:nvSpPr>
        <p:spPr>
          <a:xfrm>
            <a:off x="395536" y="-27384"/>
            <a:ext cx="8496944" cy="1080120"/>
          </a:xfrm>
        </p:spPr>
        <p:txBody>
          <a:bodyPr>
            <a:noAutofit/>
          </a:bodyPr>
          <a:lstStyle/>
          <a:p>
            <a:r>
              <a:rPr lang="ru-RU" sz="2000" b="1" dirty="0">
                <a:solidFill>
                  <a:schemeClr val="bg1">
                    <a:lumMod val="95000"/>
                  </a:schemeClr>
                </a:solidFill>
                <a:latin typeface="+mn-lt"/>
              </a:rPr>
              <a:t>Социально-экономическое развитие и </a:t>
            </a:r>
            <a:br>
              <a:rPr lang="ru-RU" sz="2000" b="1" dirty="0">
                <a:solidFill>
                  <a:schemeClr val="bg1">
                    <a:lumMod val="95000"/>
                  </a:schemeClr>
                </a:solidFill>
                <a:latin typeface="+mn-lt"/>
              </a:rPr>
            </a:br>
            <a:r>
              <a:rPr lang="ru-RU" sz="2000" b="1" dirty="0">
                <a:solidFill>
                  <a:schemeClr val="bg1">
                    <a:lumMod val="95000"/>
                  </a:schemeClr>
                </a:solidFill>
                <a:latin typeface="+mn-lt"/>
              </a:rPr>
              <a:t>основные характеристики бюджета  городского поселения город Благовещенск муниципального района Благовещенский район Республики Башкортостан</a:t>
            </a:r>
          </a:p>
        </p:txBody>
      </p:sp>
      <p:sp>
        <p:nvSpPr>
          <p:cNvPr id="3" name="Объект 2">
            <a:extLst>
              <a:ext uri="{FF2B5EF4-FFF2-40B4-BE49-F238E27FC236}">
                <a16:creationId xmlns:a16="http://schemas.microsoft.com/office/drawing/2014/main" id="{A12C6560-96D5-4F50-A62F-628C9A8E4359}"/>
              </a:ext>
            </a:extLst>
          </p:cNvPr>
          <p:cNvSpPr>
            <a:spLocks noGrp="1"/>
          </p:cNvSpPr>
          <p:nvPr>
            <p:ph idx="1"/>
          </p:nvPr>
        </p:nvSpPr>
        <p:spPr/>
        <p:txBody>
          <a:bodyPr>
            <a:normAutofit/>
          </a:bodyPr>
          <a:lstStyle/>
          <a:p>
            <a:pPr marL="0" indent="0" algn="ctr">
              <a:buNone/>
            </a:pPr>
            <a:r>
              <a:rPr lang="ru-RU" sz="1600" b="1" dirty="0"/>
              <a:t>БЮДЖЕТНЫЙ КОДЕКС РОССИЙСКОЙ ФЕДЕРАЦИИ Статья 169. Общие положения 1. Проект бюджета составляется на основе прогноза социально-экономического развития в целях финансового обеспечения расходных обязательств. </a:t>
            </a:r>
          </a:p>
          <a:p>
            <a:pPr marL="0" indent="0">
              <a:buNone/>
            </a:pPr>
            <a:endParaRPr lang="ru-RU" sz="1600" b="1" dirty="0"/>
          </a:p>
          <a:p>
            <a:pPr marL="0" indent="0">
              <a:buNone/>
            </a:pPr>
            <a:r>
              <a:rPr lang="ru-RU" sz="1600" b="1" dirty="0"/>
              <a:t>Прогноз социально-экономического развития городского поселения город Благовещенск муниципального района Благовещенский район Республики Башкортостан:</a:t>
            </a:r>
          </a:p>
          <a:p>
            <a:pPr marL="0" indent="0">
              <a:buNone/>
            </a:pPr>
            <a:endParaRPr lang="ru-RU" sz="1600" b="1" dirty="0">
              <a:highlight>
                <a:srgbClr val="FFFF00"/>
              </a:highlight>
            </a:endParaRPr>
          </a:p>
          <a:p>
            <a:pPr marL="0" indent="0" algn="ctr">
              <a:buNone/>
            </a:pPr>
            <a:r>
              <a:rPr lang="en-US" sz="1600" b="1" dirty="0">
                <a:highlight>
                  <a:srgbClr val="FFFF00"/>
                </a:highlight>
                <a:hlinkClick r:id="rId2"/>
              </a:rPr>
              <a:t>https://blagoveshensk.bashkortostan.ru/documents/active/463487/</a:t>
            </a:r>
            <a:r>
              <a:rPr lang="ru-RU" sz="1600" b="1" dirty="0">
                <a:highlight>
                  <a:srgbClr val="FFFF00"/>
                </a:highlight>
              </a:rPr>
              <a:t> </a:t>
            </a:r>
          </a:p>
        </p:txBody>
      </p:sp>
      <p:sp>
        <p:nvSpPr>
          <p:cNvPr id="4" name="Номер слайда 3">
            <a:extLst>
              <a:ext uri="{FF2B5EF4-FFF2-40B4-BE49-F238E27FC236}">
                <a16:creationId xmlns:a16="http://schemas.microsoft.com/office/drawing/2014/main" id="{44A1D956-FB6E-4DB1-85A2-BB4F990ADD5E}"/>
              </a:ext>
            </a:extLst>
          </p:cNvPr>
          <p:cNvSpPr>
            <a:spLocks noGrp="1"/>
          </p:cNvSpPr>
          <p:nvPr>
            <p:ph type="sldNum" sz="quarter" idx="12"/>
          </p:nvPr>
        </p:nvSpPr>
        <p:spPr/>
        <p:txBody>
          <a:bodyPr/>
          <a:lstStyle/>
          <a:p>
            <a:pPr>
              <a:defRPr/>
            </a:pPr>
            <a:fld id="{CF39BF6B-DAF0-46C4-B086-178A7177BFD0}" type="slidenum">
              <a:rPr lang="ru-RU" smtClean="0"/>
              <a:pPr>
                <a:defRPr/>
              </a:pPr>
              <a:t>10</a:t>
            </a:fld>
            <a:endParaRPr lang="ru-RU"/>
          </a:p>
        </p:txBody>
      </p:sp>
    </p:spTree>
    <p:extLst>
      <p:ext uri="{BB962C8B-B14F-4D97-AF65-F5344CB8AC3E}">
        <p14:creationId xmlns:p14="http://schemas.microsoft.com/office/powerpoint/2010/main" val="274766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77846-E2CA-4E04-A190-2C4B706F94AE}"/>
              </a:ext>
            </a:extLst>
          </p:cNvPr>
          <p:cNvSpPr>
            <a:spLocks noGrp="1"/>
          </p:cNvSpPr>
          <p:nvPr>
            <p:ph type="title"/>
          </p:nvPr>
        </p:nvSpPr>
        <p:spPr>
          <a:xfrm>
            <a:off x="-108520" y="0"/>
            <a:ext cx="9252520" cy="980728"/>
          </a:xfrm>
        </p:spPr>
        <p:txBody>
          <a:bodyPr>
            <a:noAutofit/>
          </a:bodyPr>
          <a:lstStyle/>
          <a:p>
            <a:r>
              <a:rPr lang="ru-RU" sz="1600" b="1" dirty="0"/>
              <a:t>Прогноз основных характеристик </a:t>
            </a:r>
            <a:br>
              <a:rPr lang="ru-RU" sz="1600" b="1" dirty="0"/>
            </a:br>
            <a:r>
              <a:rPr lang="ru-RU" sz="1600" b="1" dirty="0"/>
              <a:t>бюджета городского поселения город Благовещенск муниципального района </a:t>
            </a:r>
            <a:br>
              <a:rPr lang="ru-RU" sz="1600" b="1" dirty="0"/>
            </a:br>
            <a:r>
              <a:rPr lang="ru-RU" sz="1600" b="1" dirty="0"/>
              <a:t>Благовещенский район Республики Башкортостан </a:t>
            </a:r>
            <a:br>
              <a:rPr lang="ru-RU" sz="1600" b="1" dirty="0"/>
            </a:br>
            <a:r>
              <a:rPr lang="ru-RU" sz="1600" b="1" dirty="0"/>
              <a:t>на 2023 год и на плановый период 2024 и 2025 годов</a:t>
            </a:r>
          </a:p>
        </p:txBody>
      </p:sp>
      <p:sp>
        <p:nvSpPr>
          <p:cNvPr id="4" name="Номер слайда 3">
            <a:extLst>
              <a:ext uri="{FF2B5EF4-FFF2-40B4-BE49-F238E27FC236}">
                <a16:creationId xmlns:a16="http://schemas.microsoft.com/office/drawing/2014/main" id="{98AC3935-357F-4F4F-A907-EBBDCDE0CCB4}"/>
              </a:ext>
            </a:extLst>
          </p:cNvPr>
          <p:cNvSpPr>
            <a:spLocks noGrp="1"/>
          </p:cNvSpPr>
          <p:nvPr>
            <p:ph type="sldNum" sz="quarter" idx="12"/>
          </p:nvPr>
        </p:nvSpPr>
        <p:spPr/>
        <p:txBody>
          <a:bodyPr/>
          <a:lstStyle/>
          <a:p>
            <a:pPr>
              <a:defRPr/>
            </a:pPr>
            <a:fld id="{CF39BF6B-DAF0-46C4-B086-178A7177BFD0}" type="slidenum">
              <a:rPr lang="ru-RU" smtClean="0"/>
              <a:pPr>
                <a:defRPr/>
              </a:pPr>
              <a:t>11</a:t>
            </a:fld>
            <a:endParaRPr lang="ru-RU"/>
          </a:p>
        </p:txBody>
      </p:sp>
      <p:pic>
        <p:nvPicPr>
          <p:cNvPr id="11" name="Объект 10">
            <a:extLst>
              <a:ext uri="{FF2B5EF4-FFF2-40B4-BE49-F238E27FC236}">
                <a16:creationId xmlns:a16="http://schemas.microsoft.com/office/drawing/2014/main" id="{CB79FD50-1445-4AF4-863D-12F434E79886}"/>
              </a:ext>
            </a:extLst>
          </p:cNvPr>
          <p:cNvPicPr>
            <a:picLocks noGrp="1" noChangeAspect="1"/>
          </p:cNvPicPr>
          <p:nvPr>
            <p:ph idx="1"/>
          </p:nvPr>
        </p:nvPicPr>
        <p:blipFill>
          <a:blip r:embed="rId2"/>
          <a:stretch>
            <a:fillRect/>
          </a:stretch>
        </p:blipFill>
        <p:spPr>
          <a:xfrm>
            <a:off x="971600" y="1340768"/>
            <a:ext cx="7344816" cy="5301091"/>
          </a:xfrm>
          <a:prstGeom prst="rect">
            <a:avLst/>
          </a:prstGeom>
        </p:spPr>
      </p:pic>
    </p:spTree>
    <p:extLst>
      <p:ext uri="{BB962C8B-B14F-4D97-AF65-F5344CB8AC3E}">
        <p14:creationId xmlns:p14="http://schemas.microsoft.com/office/powerpoint/2010/main" val="4780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a:extLst>
              <a:ext uri="{FF2B5EF4-FFF2-40B4-BE49-F238E27FC236}">
                <a16:creationId xmlns:a16="http://schemas.microsoft.com/office/drawing/2014/main" id="{0BD084F6-C6C6-4F93-9395-76EB45FD5E93}"/>
              </a:ext>
            </a:extLst>
          </p:cNvPr>
          <p:cNvSpPr/>
          <p:nvPr/>
        </p:nvSpPr>
        <p:spPr>
          <a:xfrm>
            <a:off x="609600" y="762000"/>
            <a:ext cx="8326582" cy="1178893"/>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dirty="0">
                <a:latin typeface="Times New Roman" pitchFamily="18" charset="0"/>
                <a:cs typeface="Times New Roman" pitchFamily="18" charset="0"/>
              </a:rPr>
              <a:t>- </a:t>
            </a:r>
            <a:r>
              <a:rPr lang="ru-RU" sz="1600" dirty="0">
                <a:latin typeface="Times New Roman" pitchFamily="18" charset="0"/>
                <a:cs typeface="Times New Roman" pitchFamily="18" charset="0"/>
              </a:rPr>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муниципальными образованием</a:t>
            </a:r>
          </a:p>
        </p:txBody>
      </p:sp>
      <p:sp>
        <p:nvSpPr>
          <p:cNvPr id="6" name="Скругленный прямоугольник 5">
            <a:extLst>
              <a:ext uri="{FF2B5EF4-FFF2-40B4-BE49-F238E27FC236}">
                <a16:creationId xmlns:a16="http://schemas.microsoft.com/office/drawing/2014/main" id="{8A4B1023-99C2-4352-ACCD-4ABC6D5F16CA}"/>
              </a:ext>
            </a:extLst>
          </p:cNvPr>
          <p:cNvSpPr/>
          <p:nvPr/>
        </p:nvSpPr>
        <p:spPr>
          <a:xfrm>
            <a:off x="609600" y="2075979"/>
            <a:ext cx="3528291" cy="798945"/>
          </a:xfrm>
          <a:prstGeom prst="round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u="sng" dirty="0">
                <a:latin typeface="Times New Roman" pitchFamily="18" charset="0"/>
                <a:cs typeface="Times New Roman" pitchFamily="18" charset="0"/>
              </a:rPr>
              <a:t>Цели заимствования:</a:t>
            </a:r>
          </a:p>
          <a:p>
            <a:pPr>
              <a:defRPr/>
            </a:pPr>
            <a:r>
              <a:rPr lang="ru-RU" sz="1600" dirty="0">
                <a:latin typeface="Times New Roman" pitchFamily="18" charset="0"/>
                <a:cs typeface="Times New Roman" pitchFamily="18" charset="0"/>
              </a:rPr>
              <a:t>Финансирование дефицита бюджета;</a:t>
            </a:r>
          </a:p>
          <a:p>
            <a:pPr>
              <a:defRPr/>
            </a:pPr>
            <a:r>
              <a:rPr lang="ru-RU" sz="1600" dirty="0">
                <a:latin typeface="Times New Roman" pitchFamily="18" charset="0"/>
                <a:cs typeface="Times New Roman" pitchFamily="18" charset="0"/>
              </a:rPr>
              <a:t>Погашение долговых обязательств</a:t>
            </a:r>
          </a:p>
        </p:txBody>
      </p:sp>
      <p:sp>
        <p:nvSpPr>
          <p:cNvPr id="10" name="Скругленный прямоугольник 9">
            <a:extLst>
              <a:ext uri="{FF2B5EF4-FFF2-40B4-BE49-F238E27FC236}">
                <a16:creationId xmlns:a16="http://schemas.microsoft.com/office/drawing/2014/main" id="{C1289B63-8E16-4B7D-83A0-72465FEA61F2}"/>
              </a:ext>
            </a:extLst>
          </p:cNvPr>
          <p:cNvSpPr/>
          <p:nvPr/>
        </p:nvSpPr>
        <p:spPr>
          <a:xfrm>
            <a:off x="5416109" y="2083721"/>
            <a:ext cx="3302000" cy="8128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u="sng" dirty="0">
                <a:latin typeface="Times New Roman" pitchFamily="18" charset="0"/>
                <a:cs typeface="Times New Roman" pitchFamily="18" charset="0"/>
              </a:rPr>
              <a:t>Способы заимствования:</a:t>
            </a:r>
          </a:p>
          <a:p>
            <a:pPr>
              <a:defRPr/>
            </a:pPr>
            <a:r>
              <a:rPr lang="ru-RU" sz="1600" dirty="0">
                <a:latin typeface="Times New Roman" pitchFamily="18" charset="0"/>
                <a:cs typeface="Times New Roman" pitchFamily="18" charset="0"/>
              </a:rPr>
              <a:t>Привлечение кредитов банков;</a:t>
            </a:r>
          </a:p>
          <a:p>
            <a:pPr>
              <a:defRPr/>
            </a:pPr>
            <a:r>
              <a:rPr lang="ru-RU" sz="1600" dirty="0">
                <a:latin typeface="Times New Roman" pitchFamily="18" charset="0"/>
                <a:cs typeface="Times New Roman" pitchFamily="18" charset="0"/>
              </a:rPr>
              <a:t>Кредиты от других бюджетов</a:t>
            </a:r>
          </a:p>
        </p:txBody>
      </p:sp>
      <p:sp>
        <p:nvSpPr>
          <p:cNvPr id="22567" name="Заголовок 10">
            <a:extLst>
              <a:ext uri="{FF2B5EF4-FFF2-40B4-BE49-F238E27FC236}">
                <a16:creationId xmlns:a16="http://schemas.microsoft.com/office/drawing/2014/main" id="{D2F7FFF7-C418-4C41-8C75-567F66F66D03}"/>
              </a:ext>
            </a:extLst>
          </p:cNvPr>
          <p:cNvSpPr>
            <a:spLocks noGrp="1"/>
          </p:cNvSpPr>
          <p:nvPr>
            <p:ph type="title"/>
          </p:nvPr>
        </p:nvSpPr>
        <p:spPr>
          <a:xfrm>
            <a:off x="609600" y="274638"/>
            <a:ext cx="8077200" cy="639762"/>
          </a:xfrm>
        </p:spPr>
        <p:txBody>
          <a:bodyPr>
            <a:normAutofit fontScale="90000"/>
          </a:bodyPr>
          <a:lstStyle/>
          <a:p>
            <a:pPr indent="449263"/>
            <a:r>
              <a:rPr lang="ru-RU" altLang="ru-RU" sz="2000" b="1">
                <a:latin typeface="Times New Roman" panose="02020603050405020304" pitchFamily="18" charset="0"/>
                <a:cs typeface="Times New Roman" panose="02020603050405020304" pitchFamily="18" charset="0"/>
              </a:rPr>
              <a:t>Муниципальный долг</a:t>
            </a:r>
            <a:br>
              <a:rPr lang="ru-RU" altLang="ru-RU" sz="2000" b="1">
                <a:latin typeface="Times New Roman" panose="02020603050405020304" pitchFamily="18" charset="0"/>
                <a:cs typeface="Times New Roman" panose="02020603050405020304" pitchFamily="18" charset="0"/>
              </a:rPr>
            </a:br>
            <a:endParaRPr lang="ru-RU" altLang="ru-RU" sz="2000" b="1">
              <a:latin typeface="Times New Roman" panose="02020603050405020304" pitchFamily="18" charset="0"/>
              <a:cs typeface="Times New Roman" panose="02020603050405020304" pitchFamily="18" charset="0"/>
            </a:endParaRPr>
          </a:p>
        </p:txBody>
      </p:sp>
      <p:sp>
        <p:nvSpPr>
          <p:cNvPr id="13" name="Заголовок 10">
            <a:extLst>
              <a:ext uri="{FF2B5EF4-FFF2-40B4-BE49-F238E27FC236}">
                <a16:creationId xmlns:a16="http://schemas.microsoft.com/office/drawing/2014/main" id="{2A87D6E1-C358-4745-AB8B-1C53219DD6B1}"/>
              </a:ext>
            </a:extLst>
          </p:cNvPr>
          <p:cNvSpPr txBox="1">
            <a:spLocks/>
          </p:cNvSpPr>
          <p:nvPr/>
        </p:nvSpPr>
        <p:spPr bwMode="auto">
          <a:xfrm>
            <a:off x="0" y="3124322"/>
            <a:ext cx="8843404" cy="689855"/>
          </a:xfrm>
          <a:prstGeom prst="rect">
            <a:avLst/>
          </a:prstGeom>
          <a:noFill/>
          <a:ln w="9525">
            <a:noFill/>
            <a:miter lim="800000"/>
            <a:headEnd/>
            <a:tailEnd/>
          </a:ln>
        </p:spPr>
        <p:txBody>
          <a:bodyPr anchor="ctr"/>
          <a:lstStyle>
            <a:lvl1pPr indent="449263" eaLnBrk="0" hangingPunct="0">
              <a:defRPr sz="3000">
                <a:solidFill>
                  <a:schemeClr val="tx1"/>
                </a:solidFill>
                <a:latin typeface="Engravers MT"/>
                <a:cs typeface="Arial" panose="020B0604020202020204" pitchFamily="34" charset="0"/>
              </a:defRPr>
            </a:lvl1pPr>
            <a:lvl2pPr marL="742950" indent="-285750" eaLnBrk="0" hangingPunct="0">
              <a:defRPr sz="3000">
                <a:solidFill>
                  <a:schemeClr val="tx1"/>
                </a:solidFill>
                <a:latin typeface="Engravers MT"/>
                <a:cs typeface="Arial" panose="020B0604020202020204" pitchFamily="34" charset="0"/>
              </a:defRPr>
            </a:lvl2pPr>
            <a:lvl3pPr marL="1143000" indent="-228600" eaLnBrk="0" hangingPunct="0">
              <a:defRPr sz="3000">
                <a:solidFill>
                  <a:schemeClr val="tx1"/>
                </a:solidFill>
                <a:latin typeface="Engravers MT"/>
                <a:cs typeface="Arial" panose="020B0604020202020204" pitchFamily="34" charset="0"/>
              </a:defRPr>
            </a:lvl3pPr>
            <a:lvl4pPr marL="1600200" indent="-228600" eaLnBrk="0" hangingPunct="0">
              <a:defRPr sz="3000">
                <a:solidFill>
                  <a:schemeClr val="tx1"/>
                </a:solidFill>
                <a:latin typeface="Engravers MT"/>
                <a:cs typeface="Arial" panose="020B0604020202020204" pitchFamily="34" charset="0"/>
              </a:defRPr>
            </a:lvl4pPr>
            <a:lvl5pPr marL="2057400" indent="-228600" eaLnBrk="0" hangingPunct="0">
              <a:defRPr sz="3000">
                <a:solidFill>
                  <a:schemeClr val="tx1"/>
                </a:solidFill>
                <a:latin typeface="Engravers MT"/>
                <a:cs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Engravers MT"/>
                <a:cs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Engravers MT"/>
                <a:cs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Engravers MT"/>
                <a:cs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Engravers MT"/>
                <a:cs typeface="Arial" panose="020B0604020202020204" pitchFamily="34" charset="0"/>
              </a:defRPr>
            </a:lvl9pPr>
          </a:lstStyle>
          <a:p>
            <a:pPr algn="ctr"/>
            <a:r>
              <a:rPr lang="ru-RU" altLang="ru-RU" sz="2000" b="1" dirty="0">
                <a:latin typeface="Times New Roman" panose="02020603050405020304" pitchFamily="18" charset="0"/>
                <a:cs typeface="Times New Roman" panose="02020603050405020304" pitchFamily="18" charset="0"/>
              </a:rPr>
              <a:t>Перечень муниципальных внутренних заимствований городского поселения город Благовещенск  муниципального района Благовещенский район  Республики Башкортостан на 2023 год, (в рублях)</a:t>
            </a:r>
            <a:br>
              <a:rPr lang="ru-RU" altLang="ru-RU" sz="2000" b="1" dirty="0">
                <a:latin typeface="Times New Roman" panose="02020603050405020304" pitchFamily="18" charset="0"/>
                <a:cs typeface="Times New Roman" panose="02020603050405020304" pitchFamily="18" charset="0"/>
              </a:rPr>
            </a:br>
            <a:endParaRPr lang="ru-RU" altLang="ru-RU" sz="2000" b="1" dirty="0">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F506937B-4D08-45FF-A4AF-A2B6A13EE646}"/>
              </a:ext>
            </a:extLst>
          </p:cNvPr>
          <p:cNvGraphicFramePr>
            <a:graphicFrameLocks noGrp="1"/>
          </p:cNvGraphicFramePr>
          <p:nvPr>
            <p:extLst>
              <p:ext uri="{D42A27DB-BD31-4B8C-83A1-F6EECF244321}">
                <p14:modId xmlns:p14="http://schemas.microsoft.com/office/powerpoint/2010/main" val="1873267096"/>
              </p:ext>
            </p:extLst>
          </p:nvPr>
        </p:nvGraphicFramePr>
        <p:xfrm>
          <a:off x="759758" y="3827998"/>
          <a:ext cx="7941570" cy="2944184"/>
        </p:xfrm>
        <a:graphic>
          <a:graphicData uri="http://schemas.openxmlformats.org/drawingml/2006/table">
            <a:tbl>
              <a:tblPr>
                <a:tableStyleId>{ED083AE6-46FA-4A59-8FB0-9F97EB10719F}</a:tableStyleId>
              </a:tblPr>
              <a:tblGrid>
                <a:gridCol w="5140680">
                  <a:extLst>
                    <a:ext uri="{9D8B030D-6E8A-4147-A177-3AD203B41FA5}">
                      <a16:colId xmlns:a16="http://schemas.microsoft.com/office/drawing/2014/main" val="3607195185"/>
                    </a:ext>
                  </a:extLst>
                </a:gridCol>
                <a:gridCol w="958063">
                  <a:extLst>
                    <a:ext uri="{9D8B030D-6E8A-4147-A177-3AD203B41FA5}">
                      <a16:colId xmlns:a16="http://schemas.microsoft.com/office/drawing/2014/main" val="1545060208"/>
                    </a:ext>
                  </a:extLst>
                </a:gridCol>
                <a:gridCol w="958063">
                  <a:extLst>
                    <a:ext uri="{9D8B030D-6E8A-4147-A177-3AD203B41FA5}">
                      <a16:colId xmlns:a16="http://schemas.microsoft.com/office/drawing/2014/main" val="839233634"/>
                    </a:ext>
                  </a:extLst>
                </a:gridCol>
                <a:gridCol w="884764">
                  <a:extLst>
                    <a:ext uri="{9D8B030D-6E8A-4147-A177-3AD203B41FA5}">
                      <a16:colId xmlns:a16="http://schemas.microsoft.com/office/drawing/2014/main" val="1954317678"/>
                    </a:ext>
                  </a:extLst>
                </a:gridCol>
              </a:tblGrid>
              <a:tr h="152213">
                <a:tc rowSpan="2">
                  <a:txBody>
                    <a:bodyPr/>
                    <a:lstStyle/>
                    <a:p>
                      <a:pPr algn="ctr">
                        <a:lnSpc>
                          <a:spcPct val="115000"/>
                        </a:lnSpc>
                        <a:spcAft>
                          <a:spcPts val="0"/>
                        </a:spcAft>
                      </a:pPr>
                      <a:r>
                        <a:rPr lang="ru-RU" sz="900" dirty="0">
                          <a:effectLst/>
                        </a:rPr>
                        <a:t>Перечень муниципальных внутренних заимствований</a:t>
                      </a:r>
                      <a:br>
                        <a:rPr lang="ru-RU" sz="900" dirty="0">
                          <a:effectLst/>
                        </a:rPr>
                      </a:br>
                      <a:r>
                        <a:rPr lang="ru-RU" sz="900" dirty="0">
                          <a:effectLst/>
                        </a:rPr>
                        <a:t>по видам долговых обязательств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nchor="ctr"/>
                </a:tc>
                <a:tc gridSpan="2">
                  <a:txBody>
                    <a:bodyPr/>
                    <a:lstStyle/>
                    <a:p>
                      <a:pPr algn="ctr">
                        <a:lnSpc>
                          <a:spcPct val="115000"/>
                        </a:lnSpc>
                        <a:spcAft>
                          <a:spcPts val="0"/>
                        </a:spcAft>
                      </a:pPr>
                      <a:r>
                        <a:rPr lang="ru-RU" sz="1000">
                          <a:effectLst/>
                        </a:rPr>
                        <a:t>Привлечение средств</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nchor="ctr"/>
                </a:tc>
                <a:tc hMerge="1">
                  <a:txBody>
                    <a:bodyPr/>
                    <a:lstStyle/>
                    <a:p>
                      <a:endParaRPr lang="ru-RU"/>
                    </a:p>
                  </a:txBody>
                  <a:tcPr/>
                </a:tc>
                <a:tc rowSpan="2">
                  <a:txBody>
                    <a:bodyPr/>
                    <a:lstStyle/>
                    <a:p>
                      <a:pPr algn="ctr">
                        <a:lnSpc>
                          <a:spcPct val="115000"/>
                        </a:lnSpc>
                        <a:spcAft>
                          <a:spcPts val="0"/>
                        </a:spcAft>
                      </a:pPr>
                      <a:r>
                        <a:rPr lang="ru-RU" sz="900">
                          <a:effectLst/>
                        </a:rPr>
                        <a:t>Объем погашения долговых обязательств, рублей</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nchor="ctr"/>
                </a:tc>
                <a:extLst>
                  <a:ext uri="{0D108BD9-81ED-4DB2-BD59-A6C34878D82A}">
                    <a16:rowId xmlns:a16="http://schemas.microsoft.com/office/drawing/2014/main" val="4253232262"/>
                  </a:ext>
                </a:extLst>
              </a:tr>
              <a:tr h="565592">
                <a:tc vMerge="1">
                  <a:txBody>
                    <a:bodyPr/>
                    <a:lstStyle/>
                    <a:p>
                      <a:endParaRPr lang="ru-RU"/>
                    </a:p>
                  </a:txBody>
                  <a:tcPr/>
                </a:tc>
                <a:tc>
                  <a:txBody>
                    <a:bodyPr/>
                    <a:lstStyle/>
                    <a:p>
                      <a:pPr algn="ctr">
                        <a:lnSpc>
                          <a:spcPct val="115000"/>
                        </a:lnSpc>
                        <a:spcAft>
                          <a:spcPts val="0"/>
                        </a:spcAft>
                      </a:pPr>
                      <a:r>
                        <a:rPr lang="ru-RU" sz="900" dirty="0">
                          <a:effectLst/>
                        </a:rPr>
                        <a:t>объем, рублей</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ctr">
                        <a:lnSpc>
                          <a:spcPct val="115000"/>
                        </a:lnSpc>
                        <a:spcAft>
                          <a:spcPts val="0"/>
                        </a:spcAft>
                      </a:pPr>
                      <a:r>
                        <a:rPr lang="ru-RU" sz="900" dirty="0">
                          <a:effectLst/>
                        </a:rPr>
                        <a:t>предельные сроки погашения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vMerge="1">
                  <a:txBody>
                    <a:bodyPr/>
                    <a:lstStyle/>
                    <a:p>
                      <a:endParaRPr lang="ru-RU"/>
                    </a:p>
                  </a:txBody>
                  <a:tcPr/>
                </a:tc>
                <a:extLst>
                  <a:ext uri="{0D108BD9-81ED-4DB2-BD59-A6C34878D82A}">
                    <a16:rowId xmlns:a16="http://schemas.microsoft.com/office/drawing/2014/main" val="2258292018"/>
                  </a:ext>
                </a:extLst>
              </a:tr>
              <a:tr h="152213">
                <a:tc>
                  <a:txBody>
                    <a:bodyPr/>
                    <a:lstStyle/>
                    <a:p>
                      <a:pPr algn="ctr">
                        <a:lnSpc>
                          <a:spcPct val="115000"/>
                        </a:lnSpc>
                        <a:spcAft>
                          <a:spcPts val="0"/>
                        </a:spcAft>
                      </a:pPr>
                      <a:r>
                        <a:rPr lang="ru-RU" sz="1000">
                          <a:effectLst/>
                        </a:rPr>
                        <a:t>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ctr">
                        <a:lnSpc>
                          <a:spcPct val="115000"/>
                        </a:lnSpc>
                        <a:spcAft>
                          <a:spcPts val="0"/>
                        </a:spcAft>
                      </a:pPr>
                      <a:r>
                        <a:rPr lang="ru-RU" sz="1000">
                          <a:effectLst/>
                        </a:rPr>
                        <a:t>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ctr">
                        <a:lnSpc>
                          <a:spcPct val="115000"/>
                        </a:lnSpc>
                        <a:spcAft>
                          <a:spcPts val="0"/>
                        </a:spcAft>
                      </a:pPr>
                      <a:r>
                        <a:rPr lang="ru-RU" sz="1000">
                          <a:effectLst/>
                        </a:rPr>
                        <a:t>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ctr">
                        <a:lnSpc>
                          <a:spcPct val="115000"/>
                        </a:lnSpc>
                        <a:spcAft>
                          <a:spcPts val="0"/>
                        </a:spcAft>
                      </a:pPr>
                      <a:r>
                        <a:rPr lang="ru-RU" sz="1000">
                          <a:effectLst/>
                        </a:rPr>
                        <a:t>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extLst>
                  <a:ext uri="{0D108BD9-81ED-4DB2-BD59-A6C34878D82A}">
                    <a16:rowId xmlns:a16="http://schemas.microsoft.com/office/drawing/2014/main" val="1320881928"/>
                  </a:ext>
                </a:extLst>
              </a:tr>
              <a:tr h="152213">
                <a:tc gridSpan="4">
                  <a:txBody>
                    <a:bodyPr/>
                    <a:lstStyle/>
                    <a:p>
                      <a:pPr algn="ctr">
                        <a:lnSpc>
                          <a:spcPct val="115000"/>
                        </a:lnSpc>
                        <a:spcAft>
                          <a:spcPts val="0"/>
                        </a:spcAft>
                      </a:pPr>
                      <a:r>
                        <a:rPr lang="ru-RU" sz="1000" dirty="0">
                          <a:effectLst/>
                        </a:rPr>
                        <a:t>2023 год</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64673945"/>
                  </a:ext>
                </a:extLst>
              </a:tr>
              <a:tr h="152213">
                <a:tc>
                  <a:txBody>
                    <a:bodyPr/>
                    <a:lstStyle/>
                    <a:p>
                      <a:pPr>
                        <a:lnSpc>
                          <a:spcPct val="115000"/>
                        </a:lnSpc>
                        <a:spcAft>
                          <a:spcPts val="0"/>
                        </a:spcAft>
                      </a:pPr>
                      <a:r>
                        <a:rPr lang="ru-RU" sz="1000">
                          <a:effectLst/>
                        </a:rPr>
                        <a:t>ВСЕГО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r">
                        <a:spcAft>
                          <a:spcPts val="0"/>
                        </a:spcAft>
                      </a:pPr>
                      <a:endParaRPr lang="ru-R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841" marR="58841" marT="0" marB="24517"/>
                </a:tc>
                <a:tc>
                  <a:txBody>
                    <a:bodyPr/>
                    <a:lstStyle/>
                    <a:p>
                      <a:pPr algn="r">
                        <a:lnSpc>
                          <a:spcPct val="115000"/>
                        </a:lnSpc>
                        <a:spcAft>
                          <a:spcPts val="0"/>
                        </a:spcAft>
                      </a:pPr>
                      <a:r>
                        <a:rPr lang="ru-RU" sz="1000">
                          <a:effectLst/>
                          <a:highlight>
                            <a:srgbClr val="FFFF00"/>
                          </a:highligh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841" marR="58841" marT="0" marB="24517"/>
                </a:tc>
                <a:extLst>
                  <a:ext uri="{0D108BD9-81ED-4DB2-BD59-A6C34878D82A}">
                    <a16:rowId xmlns:a16="http://schemas.microsoft.com/office/drawing/2014/main" val="3602840391"/>
                  </a:ext>
                </a:extLst>
              </a:tr>
              <a:tr h="265690">
                <a:tc>
                  <a:txBody>
                    <a:bodyPr/>
                    <a:lstStyle/>
                    <a:p>
                      <a:pPr>
                        <a:spcAft>
                          <a:spcPts val="0"/>
                        </a:spcAft>
                      </a:pPr>
                      <a:r>
                        <a:rPr lang="ru-RU" sz="900" b="0" dirty="0">
                          <a:effectLst/>
                          <a:latin typeface="+mn-lt"/>
                        </a:rPr>
                        <a:t>Кредиты, привлеченные муниципальным районом Благовещенский район Республики Башкортостан от кредитных организаций в валюте Российской Федерации</a:t>
                      </a:r>
                      <a:endParaRPr lang="ru-RU" sz="900" b="0" dirty="0">
                        <a:effectLst/>
                        <a:latin typeface="+mn-lt"/>
                        <a:ea typeface="Times New Roman" panose="02020603050405020304" pitchFamily="18" charset="0"/>
                        <a:cs typeface="Times New Roman" panose="02020603050405020304" pitchFamily="18" charset="0"/>
                      </a:endParaRP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extLst>
                  <a:ext uri="{0D108BD9-81ED-4DB2-BD59-A6C34878D82A}">
                    <a16:rowId xmlns:a16="http://schemas.microsoft.com/office/drawing/2014/main" val="1502674941"/>
                  </a:ext>
                </a:extLst>
              </a:tr>
              <a:tr h="152213">
                <a:tc gridSpan="4">
                  <a:txBody>
                    <a:bodyPr/>
                    <a:lstStyle/>
                    <a:p>
                      <a:pPr algn="ctr">
                        <a:lnSpc>
                          <a:spcPct val="115000"/>
                        </a:lnSpc>
                        <a:spcAft>
                          <a:spcPts val="0"/>
                        </a:spcAft>
                      </a:pPr>
                      <a:r>
                        <a:rPr lang="ru-RU" sz="900" b="0" dirty="0">
                          <a:effectLst/>
                          <a:latin typeface="+mn-lt"/>
                        </a:rPr>
                        <a:t>2024 год</a:t>
                      </a: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98668977"/>
                  </a:ext>
                </a:extLst>
              </a:tr>
              <a:tr h="152213">
                <a:tc>
                  <a:txBody>
                    <a:bodyPr/>
                    <a:lstStyle/>
                    <a:p>
                      <a:pPr>
                        <a:lnSpc>
                          <a:spcPct val="115000"/>
                        </a:lnSpc>
                        <a:spcAft>
                          <a:spcPts val="0"/>
                        </a:spcAft>
                      </a:pPr>
                      <a:r>
                        <a:rPr lang="ru-RU" sz="900" b="0" dirty="0">
                          <a:effectLst/>
                          <a:latin typeface="+mn-lt"/>
                        </a:rPr>
                        <a:t>ВСЕГО</a:t>
                      </a: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r>
                        <a:rPr lang="ru-RU" sz="900" b="0" dirty="0">
                          <a:effectLst/>
                          <a:highlight>
                            <a:srgbClr val="FFFF00"/>
                          </a:highlight>
                          <a:latin typeface="+mn-lt"/>
                        </a:rPr>
                        <a:t> </a:t>
                      </a: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extLst>
                  <a:ext uri="{0D108BD9-81ED-4DB2-BD59-A6C34878D82A}">
                    <a16:rowId xmlns:a16="http://schemas.microsoft.com/office/drawing/2014/main" val="11621724"/>
                  </a:ext>
                </a:extLst>
              </a:tr>
              <a:tr h="265690">
                <a:tc>
                  <a:txBody>
                    <a:bodyPr/>
                    <a:lstStyle/>
                    <a:p>
                      <a:pPr>
                        <a:spcAft>
                          <a:spcPts val="0"/>
                        </a:spcAft>
                      </a:pPr>
                      <a:r>
                        <a:rPr lang="ru-RU" sz="900" b="0">
                          <a:effectLst/>
                          <a:latin typeface="+mn-lt"/>
                        </a:rPr>
                        <a:t>Кредиты, привлеченные муниципальным районом Благовещенский район Республики Башкортостан от кредитных организаций в валюте Российской Федерации</a:t>
                      </a:r>
                      <a:endParaRPr lang="ru-RU" sz="900" b="0">
                        <a:effectLst/>
                        <a:latin typeface="+mn-lt"/>
                        <a:ea typeface="Times New Roman" panose="02020603050405020304" pitchFamily="18" charset="0"/>
                        <a:cs typeface="Times New Roman" panose="02020603050405020304" pitchFamily="18" charset="0"/>
                      </a:endParaRPr>
                    </a:p>
                  </a:txBody>
                  <a:tcPr marL="58841" marR="58841" marT="0" marB="24517"/>
                </a:tc>
                <a:tc>
                  <a:txBody>
                    <a:bodyPr/>
                    <a:lstStyle/>
                    <a:p>
                      <a:pPr algn="r">
                        <a:spcAft>
                          <a:spcPts val="0"/>
                        </a:spcAft>
                      </a:pPr>
                      <a:r>
                        <a:rPr lang="ru-RU" sz="900" b="0" dirty="0">
                          <a:effectLst/>
                          <a:latin typeface="+mn-lt"/>
                        </a:rPr>
                        <a:t>0,0 </a:t>
                      </a:r>
                      <a:endParaRPr lang="ru-RU" sz="900" b="0" dirty="0">
                        <a:effectLst/>
                        <a:latin typeface="+mn-lt"/>
                        <a:ea typeface="Times New Roman" panose="02020603050405020304" pitchFamily="18" charset="0"/>
                        <a:cs typeface="Times New Roman" panose="02020603050405020304" pitchFamily="18" charset="0"/>
                      </a:endParaRP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extLst>
                  <a:ext uri="{0D108BD9-81ED-4DB2-BD59-A6C34878D82A}">
                    <a16:rowId xmlns:a16="http://schemas.microsoft.com/office/drawing/2014/main" val="1278613916"/>
                  </a:ext>
                </a:extLst>
              </a:tr>
              <a:tr h="152213">
                <a:tc gridSpan="4">
                  <a:txBody>
                    <a:bodyPr/>
                    <a:lstStyle/>
                    <a:p>
                      <a:pPr algn="ctr">
                        <a:lnSpc>
                          <a:spcPct val="115000"/>
                        </a:lnSpc>
                        <a:spcAft>
                          <a:spcPts val="0"/>
                        </a:spcAft>
                      </a:pPr>
                      <a:r>
                        <a:rPr lang="ru-RU" sz="900" b="0" dirty="0">
                          <a:effectLst/>
                          <a:latin typeface="+mn-lt"/>
                        </a:rPr>
                        <a:t>2025 год</a:t>
                      </a: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01811474"/>
                  </a:ext>
                </a:extLst>
              </a:tr>
              <a:tr h="152213">
                <a:tc>
                  <a:txBody>
                    <a:bodyPr/>
                    <a:lstStyle/>
                    <a:p>
                      <a:pPr>
                        <a:lnSpc>
                          <a:spcPct val="115000"/>
                        </a:lnSpc>
                        <a:spcAft>
                          <a:spcPts val="0"/>
                        </a:spcAft>
                      </a:pPr>
                      <a:r>
                        <a:rPr lang="ru-RU" sz="900" b="0">
                          <a:effectLst/>
                          <a:latin typeface="+mn-lt"/>
                        </a:rPr>
                        <a:t>ВСЕГО</a:t>
                      </a:r>
                      <a:endParaRPr lang="ru-RU" sz="900" b="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r>
                        <a:rPr lang="ru-RU" sz="900" b="0">
                          <a:effectLst/>
                          <a:highlight>
                            <a:srgbClr val="FFFF00"/>
                          </a:highlight>
                          <a:latin typeface="+mn-lt"/>
                        </a:rPr>
                        <a:t> </a:t>
                      </a:r>
                      <a:endParaRPr lang="ru-RU" sz="900" b="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tc>
                  <a:txBody>
                    <a:bodyPr/>
                    <a:lstStyle/>
                    <a:p>
                      <a:pPr algn="r">
                        <a:lnSpc>
                          <a:spcPct val="115000"/>
                        </a:lnSpc>
                        <a:spcAft>
                          <a:spcPts val="0"/>
                        </a:spcAft>
                      </a:pPr>
                      <a:endParaRPr lang="ru-RU" sz="900" b="0" dirty="0">
                        <a:effectLst/>
                        <a:latin typeface="+mn-lt"/>
                        <a:ea typeface="Calibri" panose="020F0502020204030204" pitchFamily="34" charset="0"/>
                        <a:cs typeface="Times New Roman" panose="02020603050405020304" pitchFamily="18" charset="0"/>
                      </a:endParaRPr>
                    </a:p>
                  </a:txBody>
                  <a:tcPr marL="58841" marR="58841" marT="0" marB="24517"/>
                </a:tc>
                <a:extLst>
                  <a:ext uri="{0D108BD9-81ED-4DB2-BD59-A6C34878D82A}">
                    <a16:rowId xmlns:a16="http://schemas.microsoft.com/office/drawing/2014/main" val="1083576119"/>
                  </a:ext>
                </a:extLst>
              </a:tr>
              <a:tr h="265690">
                <a:tc>
                  <a:txBody>
                    <a:bodyPr/>
                    <a:lstStyle/>
                    <a:p>
                      <a:pPr>
                        <a:spcAft>
                          <a:spcPts val="0"/>
                        </a:spcAft>
                      </a:pPr>
                      <a:r>
                        <a:rPr lang="ru-RU" sz="900" b="0">
                          <a:effectLst/>
                          <a:latin typeface="+mn-lt"/>
                        </a:rPr>
                        <a:t>Кредиты, привлеченные муниципальным районом Благовещенский район Республики Башкортостан от кредитных организаций в валюте Российской Федерации</a:t>
                      </a:r>
                      <a:endParaRPr lang="ru-RU" sz="900" b="0">
                        <a:effectLst/>
                        <a:latin typeface="+mn-lt"/>
                        <a:ea typeface="Times New Roman" panose="02020603050405020304" pitchFamily="18" charset="0"/>
                        <a:cs typeface="Times New Roman" panose="02020603050405020304" pitchFamily="18" charset="0"/>
                      </a:endParaRPr>
                    </a:p>
                  </a:txBody>
                  <a:tcPr marL="58841" marR="58841" marT="0" marB="24517"/>
                </a:tc>
                <a:tc>
                  <a:txBody>
                    <a:bodyPr/>
                    <a:lstStyle/>
                    <a:p>
                      <a:pPr algn="r">
                        <a:spcAft>
                          <a:spcPts val="0"/>
                        </a:spcAft>
                      </a:pPr>
                      <a:r>
                        <a:rPr lang="ru-RU" sz="900" b="0" dirty="0">
                          <a:effectLst/>
                          <a:latin typeface="+mn-lt"/>
                        </a:rPr>
                        <a:t>0,0 </a:t>
                      </a:r>
                      <a:endParaRPr lang="ru-RU" sz="900" b="0" dirty="0">
                        <a:effectLst/>
                        <a:latin typeface="+mn-lt"/>
                        <a:ea typeface="Times New Roman" panose="02020603050405020304" pitchFamily="18" charset="0"/>
                        <a:cs typeface="Times New Roman" panose="02020603050405020304" pitchFamily="18" charset="0"/>
                      </a:endParaRP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tc>
                  <a:txBody>
                    <a:bodyPr/>
                    <a:lstStyle/>
                    <a:p>
                      <a:pPr algn="r">
                        <a:spcAft>
                          <a:spcPts val="0"/>
                        </a:spcAft>
                      </a:pPr>
                      <a:r>
                        <a:rPr lang="ru-RU" sz="900" b="0" dirty="0">
                          <a:effectLst/>
                          <a:latin typeface="+mn-lt"/>
                          <a:ea typeface="Times New Roman" panose="02020603050405020304" pitchFamily="18" charset="0"/>
                          <a:cs typeface="Times New Roman" panose="02020603050405020304" pitchFamily="18" charset="0"/>
                        </a:rPr>
                        <a:t>0,0</a:t>
                      </a:r>
                    </a:p>
                  </a:txBody>
                  <a:tcPr marL="58841" marR="58841" marT="0" marB="24517"/>
                </a:tc>
                <a:extLst>
                  <a:ext uri="{0D108BD9-81ED-4DB2-BD59-A6C34878D82A}">
                    <a16:rowId xmlns:a16="http://schemas.microsoft.com/office/drawing/2014/main" val="1272657453"/>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1D4449-527E-42B4-94EF-94F83AC53960}"/>
              </a:ext>
            </a:extLst>
          </p:cNvPr>
          <p:cNvSpPr>
            <a:spLocks noGrp="1"/>
          </p:cNvSpPr>
          <p:nvPr>
            <p:ph type="title"/>
          </p:nvPr>
        </p:nvSpPr>
        <p:spPr>
          <a:xfrm>
            <a:off x="457200" y="136527"/>
            <a:ext cx="8229600" cy="484162"/>
          </a:xfrm>
        </p:spPr>
        <p:txBody>
          <a:bodyPr>
            <a:normAutofit/>
          </a:bodyPr>
          <a:lstStyle/>
          <a:p>
            <a:r>
              <a:rPr lang="ru-RU" sz="2000" b="1" dirty="0">
                <a:latin typeface="+mn-lt"/>
              </a:rPr>
              <a:t>ОСНОВНЫЕ НАПРАВЛЕНИЯ ДОЛГОВОЙ ПОЛИТИКИ</a:t>
            </a:r>
          </a:p>
        </p:txBody>
      </p:sp>
      <p:sp>
        <p:nvSpPr>
          <p:cNvPr id="3" name="Объект 2">
            <a:extLst>
              <a:ext uri="{FF2B5EF4-FFF2-40B4-BE49-F238E27FC236}">
                <a16:creationId xmlns:a16="http://schemas.microsoft.com/office/drawing/2014/main" id="{AC525497-8BDD-4F1F-A8D7-E50BA4643C0A}"/>
              </a:ext>
            </a:extLst>
          </p:cNvPr>
          <p:cNvSpPr>
            <a:spLocks noGrp="1"/>
          </p:cNvSpPr>
          <p:nvPr>
            <p:ph idx="1"/>
          </p:nvPr>
        </p:nvSpPr>
        <p:spPr>
          <a:xfrm>
            <a:off x="457200" y="1196752"/>
            <a:ext cx="8363272" cy="5328592"/>
          </a:xfrm>
        </p:spPr>
        <p:txBody>
          <a:bodyPr>
            <a:normAutofit fontScale="32500" lnSpcReduction="20000"/>
          </a:bodyPr>
          <a:lstStyle/>
          <a:p>
            <a:pPr marL="0" indent="0">
              <a:buNone/>
            </a:pPr>
            <a:endParaRPr lang="ru-RU" sz="3500" dirty="0"/>
          </a:p>
          <a:p>
            <a:pPr marL="0" indent="0">
              <a:buNone/>
            </a:pPr>
            <a:r>
              <a:rPr lang="ru-RU" sz="3700" dirty="0"/>
              <a:t>Основные направления долговой политики городского поселения город Благовещенск городского поселение город Благовещенск муниципального района Благовещенский район Республики Башкортостан на 2023 год и на плановый период 2024 и 2025 годов (далее – Основные направления долговой политики) определяют цели и задачи, основные факторы, влияющие на характер и направления долговой политики, инструменты ее реализации, риски для бюджета, возникающие в процессе управления долгом городского поселения город Благовещенск муниципального района Благовещенский район Республики Башкортостан.</a:t>
            </a:r>
          </a:p>
          <a:p>
            <a:pPr marL="0" indent="0">
              <a:buNone/>
            </a:pPr>
            <a:r>
              <a:rPr lang="ru-RU" sz="3700" dirty="0"/>
              <a:t>1. По итогам 2021 года городское поселение город Благовещенск муниципального района Благовещенский район Республики Башкортостан относится к группе заемщиков с высоким уровнем долговой устойчивости, что характеризуется следующими показателями:</a:t>
            </a:r>
          </a:p>
          <a:p>
            <a:pPr marL="0" indent="0">
              <a:buNone/>
            </a:pPr>
            <a:r>
              <a:rPr lang="ru-RU" sz="3700" dirty="0"/>
              <a:t>объем муниципального долга городского поселение город Благовещенск муниципального района Благовещенский район Республики Башкортостан (далее – муниципальный долг, долг) составил 0,0 тыс. рублей;</a:t>
            </a:r>
          </a:p>
          <a:p>
            <a:pPr marL="0" indent="0">
              <a:buNone/>
            </a:pPr>
            <a:r>
              <a:rPr lang="ru-RU" sz="3700" dirty="0"/>
              <a:t>отношение муниципального долга к налоговым и неналоговым доходам бюджета городского поселения город Благовещенск муниципального района Благовещенский район Республики Башкортостан составило 0,0 процента;</a:t>
            </a:r>
          </a:p>
          <a:p>
            <a:pPr marL="0" indent="0">
              <a:buNone/>
            </a:pPr>
            <a:r>
              <a:rPr lang="ru-RU" sz="3700" dirty="0"/>
              <a:t>отношение расходов на обслуживание и погашение муниципального долга к сумме налоговых и неналоговых доходов бюджета городского поселения город Благовещенск муниципального района Благовещенский район Республики Башкортостан и дотаций из бюджетов бюджетной системы Российской Федерации составило 0,0 процента;</a:t>
            </a:r>
          </a:p>
          <a:p>
            <a:pPr marL="0" indent="0">
              <a:buNone/>
            </a:pPr>
            <a:r>
              <a:rPr lang="ru-RU" sz="3700" dirty="0"/>
              <a:t>расходы на обслуживание муниципального долга составили 0,0 тыс. рублей;</a:t>
            </a:r>
          </a:p>
          <a:p>
            <a:pPr marL="0" indent="0">
              <a:buNone/>
            </a:pPr>
            <a:r>
              <a:rPr lang="ru-RU" sz="3700" dirty="0"/>
              <a:t>отсутствием краткосрочных обязательств в общем объеме муниципального долга.</a:t>
            </a:r>
          </a:p>
          <a:p>
            <a:pPr marL="0" indent="0">
              <a:buNone/>
            </a:pPr>
            <a:r>
              <a:rPr lang="ru-RU" sz="3700" dirty="0"/>
              <a:t>2. Основными целями и задачами долговой политики городского поселения город Благовещенск муниципального района Благовещенский район Республики Башкортостан на предстоящий период являются:</a:t>
            </a:r>
          </a:p>
          <a:p>
            <a:pPr marL="0" indent="0">
              <a:buNone/>
            </a:pPr>
            <a:r>
              <a:rPr lang="ru-RU" sz="3700" dirty="0"/>
              <a:t>обеспечение потребности в финансировании дефицита бюджета городского поселения город Благовещенск муниципального района Благовещенский район Республики Башкортостан при сохранении высокой степени долговой устойчивости, поддержание объема и структуры муниципального долга, позволяющих своевременно исполнять принятые долговые обязательства;</a:t>
            </a:r>
          </a:p>
          <a:p>
            <a:pPr marL="0" indent="0">
              <a:buNone/>
            </a:pPr>
            <a:r>
              <a:rPr lang="ru-RU" sz="3700" dirty="0"/>
              <a:t>обеспечение сбалансированности бюджета городского поселения город Благовещенск муниципального района Благовещенский район Республики Башкортостан при сохранении районом статуса заемщика с высоким уровнем долговой устойчивости.</a:t>
            </a:r>
          </a:p>
        </p:txBody>
      </p:sp>
      <p:sp>
        <p:nvSpPr>
          <p:cNvPr id="4" name="Номер слайда 3">
            <a:extLst>
              <a:ext uri="{FF2B5EF4-FFF2-40B4-BE49-F238E27FC236}">
                <a16:creationId xmlns:a16="http://schemas.microsoft.com/office/drawing/2014/main" id="{85643B47-99C9-4EBD-9FF6-43AA501DA9BD}"/>
              </a:ext>
            </a:extLst>
          </p:cNvPr>
          <p:cNvSpPr>
            <a:spLocks noGrp="1"/>
          </p:cNvSpPr>
          <p:nvPr>
            <p:ph type="sldNum" sz="quarter" idx="12"/>
          </p:nvPr>
        </p:nvSpPr>
        <p:spPr/>
        <p:txBody>
          <a:bodyPr/>
          <a:lstStyle/>
          <a:p>
            <a:pPr>
              <a:defRPr/>
            </a:pPr>
            <a:fld id="{CF39BF6B-DAF0-46C4-B086-178A7177BFD0}" type="slidenum">
              <a:rPr lang="ru-RU" smtClean="0"/>
              <a:pPr>
                <a:defRPr/>
              </a:pPr>
              <a:t>13</a:t>
            </a:fld>
            <a:endParaRPr lang="ru-RU"/>
          </a:p>
        </p:txBody>
      </p:sp>
    </p:spTree>
    <p:extLst>
      <p:ext uri="{BB962C8B-B14F-4D97-AF65-F5344CB8AC3E}">
        <p14:creationId xmlns:p14="http://schemas.microsoft.com/office/powerpoint/2010/main" val="10233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05CEA-03EF-449F-BF41-B88AC250CEEF}"/>
              </a:ext>
            </a:extLst>
          </p:cNvPr>
          <p:cNvSpPr>
            <a:spLocks noGrp="1"/>
          </p:cNvSpPr>
          <p:nvPr>
            <p:ph type="title"/>
          </p:nvPr>
        </p:nvSpPr>
        <p:spPr>
          <a:xfrm>
            <a:off x="323528" y="274638"/>
            <a:ext cx="8712968" cy="457199"/>
          </a:xfrm>
        </p:spPr>
        <p:txBody>
          <a:bodyPr>
            <a:normAutofit/>
          </a:bodyPr>
          <a:lstStyle/>
          <a:p>
            <a:r>
              <a:rPr lang="ru-RU" sz="2000" b="1" dirty="0">
                <a:latin typeface="+mn-lt"/>
              </a:rPr>
              <a:t>ОСНОВНЫЕ НАПРАВЛЕНИЯ НАЛОГОВОЙ ПОЛИТИКИ </a:t>
            </a:r>
          </a:p>
        </p:txBody>
      </p:sp>
      <p:sp>
        <p:nvSpPr>
          <p:cNvPr id="3" name="Объект 2">
            <a:extLst>
              <a:ext uri="{FF2B5EF4-FFF2-40B4-BE49-F238E27FC236}">
                <a16:creationId xmlns:a16="http://schemas.microsoft.com/office/drawing/2014/main" id="{E493E3E3-8FE6-437A-AE21-48538D025096}"/>
              </a:ext>
            </a:extLst>
          </p:cNvPr>
          <p:cNvSpPr>
            <a:spLocks noGrp="1"/>
          </p:cNvSpPr>
          <p:nvPr>
            <p:ph idx="1"/>
          </p:nvPr>
        </p:nvSpPr>
        <p:spPr>
          <a:xfrm>
            <a:off x="323528" y="1412776"/>
            <a:ext cx="8496944" cy="4824536"/>
          </a:xfrm>
        </p:spPr>
        <p:txBody>
          <a:bodyPr>
            <a:normAutofit fontScale="55000" lnSpcReduction="20000"/>
          </a:bodyPr>
          <a:lstStyle/>
          <a:p>
            <a:pPr indent="450215" algn="just">
              <a:spcAft>
                <a:spcPts val="0"/>
              </a:spcAft>
            </a:pPr>
            <a:r>
              <a:rPr lang="ru-RU" dirty="0">
                <a:ea typeface="Times New Roman" panose="02020603050405020304" pitchFamily="18" charset="0"/>
              </a:rPr>
              <a:t>Основные направления налоговой политики городского поселения город Благовещенск муниципального района Благовещенский район Республики Башкортостан на 2023 год и на плановый период 2024 и 2025 годов (далее – Основные направления налоговой политики) сформированы в соответствии со Стратегией социально-экономического развития городского поселения город Благовещенск муниципального района Благовещенский район Республики Башкортостан на период до 2030 года, в рамках реализации плана по обеспечению устойчивого развития Республики Башкортостан в условиях внешнего санкционного давления и направлены на сохранение курса по стимулированию экономической и инвестиционной активности, повышению эффективности использования доходного потенциала и увеличению доходов консолидированного бюджета муниципального района Благовещенский район Республики Башкортостан.</a:t>
            </a:r>
          </a:p>
          <a:p>
            <a:pPr indent="450215" algn="just">
              <a:spcAft>
                <a:spcPts val="0"/>
              </a:spcAft>
            </a:pPr>
            <a:r>
              <a:rPr lang="ru-RU" dirty="0"/>
              <a:t>Целью налоговой политики городского поселения город Благовещенск муниципального района Благовещенский район Республики Башкортостан на 2023 год и на плановый период 2024 и 2025 годов является сохранение экономического и доходного потенциала городского поселения город Благовещенск муниципального района Благовещенский район Республики Башкортостан за счет роста экономических показателей путем повышения инвестиционной активности, не увеличения налоговой нагрузки на плательщиков. </a:t>
            </a:r>
            <a:endParaRPr lang="ru-RU" dirty="0">
              <a:ea typeface="Times New Roman" panose="02020603050405020304" pitchFamily="18" charset="0"/>
            </a:endParaRPr>
          </a:p>
        </p:txBody>
      </p:sp>
      <p:sp>
        <p:nvSpPr>
          <p:cNvPr id="4" name="Номер слайда 3">
            <a:extLst>
              <a:ext uri="{FF2B5EF4-FFF2-40B4-BE49-F238E27FC236}">
                <a16:creationId xmlns:a16="http://schemas.microsoft.com/office/drawing/2014/main" id="{6A8335C5-76B9-4140-8864-F8CC50371527}"/>
              </a:ext>
            </a:extLst>
          </p:cNvPr>
          <p:cNvSpPr>
            <a:spLocks noGrp="1"/>
          </p:cNvSpPr>
          <p:nvPr>
            <p:ph type="sldNum" sz="quarter" idx="12"/>
          </p:nvPr>
        </p:nvSpPr>
        <p:spPr/>
        <p:txBody>
          <a:bodyPr/>
          <a:lstStyle/>
          <a:p>
            <a:pPr>
              <a:defRPr/>
            </a:pPr>
            <a:fld id="{CF39BF6B-DAF0-46C4-B086-178A7177BFD0}" type="slidenum">
              <a:rPr lang="ru-RU" smtClean="0"/>
              <a:pPr>
                <a:defRPr/>
              </a:pPr>
              <a:t>14</a:t>
            </a:fld>
            <a:endParaRPr lang="ru-RU"/>
          </a:p>
        </p:txBody>
      </p:sp>
    </p:spTree>
    <p:extLst>
      <p:ext uri="{BB962C8B-B14F-4D97-AF65-F5344CB8AC3E}">
        <p14:creationId xmlns:p14="http://schemas.microsoft.com/office/powerpoint/2010/main" val="126252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05CEA-03EF-449F-BF41-B88AC250CEEF}"/>
              </a:ext>
            </a:extLst>
          </p:cNvPr>
          <p:cNvSpPr>
            <a:spLocks noGrp="1"/>
          </p:cNvSpPr>
          <p:nvPr>
            <p:ph type="title"/>
          </p:nvPr>
        </p:nvSpPr>
        <p:spPr>
          <a:xfrm>
            <a:off x="323528" y="274638"/>
            <a:ext cx="8712968" cy="457199"/>
          </a:xfrm>
        </p:spPr>
        <p:txBody>
          <a:bodyPr>
            <a:normAutofit/>
          </a:bodyPr>
          <a:lstStyle/>
          <a:p>
            <a:r>
              <a:rPr lang="ru-RU" sz="2000" b="1" dirty="0">
                <a:latin typeface="+mn-lt"/>
              </a:rPr>
              <a:t>ОСНОВНЫЕ НАПРАВЛЕНИЯ НАЛОГОВОЙ ПОЛИТИКИ </a:t>
            </a:r>
          </a:p>
        </p:txBody>
      </p:sp>
      <p:sp>
        <p:nvSpPr>
          <p:cNvPr id="3" name="Объект 2">
            <a:extLst>
              <a:ext uri="{FF2B5EF4-FFF2-40B4-BE49-F238E27FC236}">
                <a16:creationId xmlns:a16="http://schemas.microsoft.com/office/drawing/2014/main" id="{E493E3E3-8FE6-437A-AE21-48538D025096}"/>
              </a:ext>
            </a:extLst>
          </p:cNvPr>
          <p:cNvSpPr>
            <a:spLocks noGrp="1"/>
          </p:cNvSpPr>
          <p:nvPr>
            <p:ph idx="1"/>
          </p:nvPr>
        </p:nvSpPr>
        <p:spPr>
          <a:xfrm>
            <a:off x="323528" y="1268760"/>
            <a:ext cx="8496944" cy="4968552"/>
          </a:xfrm>
        </p:spPr>
        <p:txBody>
          <a:bodyPr>
            <a:normAutofit fontScale="55000" lnSpcReduction="20000"/>
          </a:bodyPr>
          <a:lstStyle/>
          <a:p>
            <a:pPr indent="450215" algn="just">
              <a:spcAft>
                <a:spcPts val="0"/>
              </a:spcAft>
            </a:pPr>
            <a:r>
              <a:rPr lang="ru-RU" b="1" dirty="0">
                <a:ea typeface="Times New Roman" panose="02020603050405020304" pitchFamily="18" charset="0"/>
              </a:rPr>
              <a:t>Приоритетными направлениями налоговой политики городского поселения город Благовещенск муниципального района Благовещенский район Республики Башкортостан в среднесрочной перспективе являются:</a:t>
            </a:r>
          </a:p>
          <a:p>
            <a:pPr indent="450215" algn="just">
              <a:spcAft>
                <a:spcPts val="0"/>
              </a:spcAft>
            </a:pPr>
            <a:r>
              <a:rPr lang="ru-RU" dirty="0">
                <a:ea typeface="Times New Roman" panose="02020603050405020304" pitchFamily="18" charset="0"/>
              </a:rPr>
              <a:t>- совершенствование НПА в сфере налогов городского поселения город Благовещенск муниципального района Благовещенский район Республики Башкортостан с учетом изменений налогового законодательства Российской Федерации;</a:t>
            </a:r>
          </a:p>
          <a:p>
            <a:pPr indent="450215" algn="just">
              <a:spcAft>
                <a:spcPts val="0"/>
              </a:spcAft>
            </a:pPr>
            <a:r>
              <a:rPr lang="ru-RU" dirty="0">
                <a:ea typeface="Times New Roman" panose="02020603050405020304" pitchFamily="18" charset="0"/>
              </a:rPr>
              <a:t>- активизация механизмов налогового стимулирования в рамках приоритетных направлений деятельности;</a:t>
            </a:r>
          </a:p>
          <a:p>
            <a:pPr indent="450215" algn="just">
              <a:spcAft>
                <a:spcPts val="0"/>
              </a:spcAft>
            </a:pPr>
            <a:r>
              <a:rPr lang="ru-RU" dirty="0">
                <a:ea typeface="Times New Roman" panose="02020603050405020304" pitchFamily="18" charset="0"/>
              </a:rPr>
              <a:t>- обеспечение бюджетной, экономической и социальной эффективности налоговых расходов городского поселения город Благовещенск муниципального района Благовещенский район Республики Башкортостан, оптимизация неэффективных налоговых льгот;</a:t>
            </a:r>
          </a:p>
          <a:p>
            <a:pPr indent="450215" algn="just">
              <a:spcAft>
                <a:spcPts val="0"/>
              </a:spcAft>
            </a:pPr>
            <a:r>
              <a:rPr lang="ru-RU" dirty="0">
                <a:ea typeface="Times New Roman" panose="02020603050405020304" pitchFamily="18" charset="0"/>
              </a:rPr>
              <a:t>- оказание содействия среднему и малому бизнесу для развития предпринимательской деятельности;</a:t>
            </a:r>
          </a:p>
          <a:p>
            <a:pPr indent="450215" algn="just">
              <a:spcAft>
                <a:spcPts val="0"/>
              </a:spcAft>
            </a:pPr>
            <a:r>
              <a:rPr lang="ru-RU" dirty="0">
                <a:ea typeface="Times New Roman" panose="02020603050405020304" pitchFamily="18" charset="0"/>
              </a:rPr>
              <a:t>- укрепление концепции ответственного налогоплательщика городского поселения город Благовещенск муниципального района Благовещенский район Республики Башкортостан.</a:t>
            </a:r>
          </a:p>
        </p:txBody>
      </p:sp>
      <p:sp>
        <p:nvSpPr>
          <p:cNvPr id="4" name="Номер слайда 3">
            <a:extLst>
              <a:ext uri="{FF2B5EF4-FFF2-40B4-BE49-F238E27FC236}">
                <a16:creationId xmlns:a16="http://schemas.microsoft.com/office/drawing/2014/main" id="{6A8335C5-76B9-4140-8864-F8CC50371527}"/>
              </a:ext>
            </a:extLst>
          </p:cNvPr>
          <p:cNvSpPr>
            <a:spLocks noGrp="1"/>
          </p:cNvSpPr>
          <p:nvPr>
            <p:ph type="sldNum" sz="quarter" idx="12"/>
          </p:nvPr>
        </p:nvSpPr>
        <p:spPr/>
        <p:txBody>
          <a:bodyPr/>
          <a:lstStyle/>
          <a:p>
            <a:pPr>
              <a:defRPr/>
            </a:pPr>
            <a:fld id="{CF39BF6B-DAF0-46C4-B086-178A7177BFD0}" type="slidenum">
              <a:rPr lang="ru-RU" smtClean="0"/>
              <a:pPr>
                <a:defRPr/>
              </a:pPr>
              <a:t>15</a:t>
            </a:fld>
            <a:endParaRPr lang="ru-RU"/>
          </a:p>
        </p:txBody>
      </p:sp>
    </p:spTree>
    <p:extLst>
      <p:ext uri="{BB962C8B-B14F-4D97-AF65-F5344CB8AC3E}">
        <p14:creationId xmlns:p14="http://schemas.microsoft.com/office/powerpoint/2010/main" val="165527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05CEA-03EF-449F-BF41-B88AC250CEEF}"/>
              </a:ext>
            </a:extLst>
          </p:cNvPr>
          <p:cNvSpPr>
            <a:spLocks noGrp="1"/>
          </p:cNvSpPr>
          <p:nvPr>
            <p:ph type="title"/>
          </p:nvPr>
        </p:nvSpPr>
        <p:spPr>
          <a:xfrm>
            <a:off x="323528" y="274638"/>
            <a:ext cx="8712968" cy="457199"/>
          </a:xfrm>
        </p:spPr>
        <p:txBody>
          <a:bodyPr>
            <a:normAutofit/>
          </a:bodyPr>
          <a:lstStyle/>
          <a:p>
            <a:r>
              <a:rPr lang="ru-RU" sz="2000" b="1" dirty="0">
                <a:latin typeface="+mn-lt"/>
              </a:rPr>
              <a:t>ОСНОВНЫЕ НАПРАВЛЕНИЯ НАЛОГОВОЙ ПОЛИТИКИ </a:t>
            </a:r>
          </a:p>
        </p:txBody>
      </p:sp>
      <p:sp>
        <p:nvSpPr>
          <p:cNvPr id="3" name="Объект 2">
            <a:extLst>
              <a:ext uri="{FF2B5EF4-FFF2-40B4-BE49-F238E27FC236}">
                <a16:creationId xmlns:a16="http://schemas.microsoft.com/office/drawing/2014/main" id="{E493E3E3-8FE6-437A-AE21-48538D025096}"/>
              </a:ext>
            </a:extLst>
          </p:cNvPr>
          <p:cNvSpPr>
            <a:spLocks noGrp="1"/>
          </p:cNvSpPr>
          <p:nvPr>
            <p:ph idx="1"/>
          </p:nvPr>
        </p:nvSpPr>
        <p:spPr>
          <a:xfrm>
            <a:off x="323528" y="1268760"/>
            <a:ext cx="8496944" cy="4968552"/>
          </a:xfrm>
        </p:spPr>
        <p:txBody>
          <a:bodyPr>
            <a:normAutofit fontScale="62500" lnSpcReduction="20000"/>
          </a:bodyPr>
          <a:lstStyle/>
          <a:p>
            <a:r>
              <a:rPr lang="ru-RU" b="1" dirty="0"/>
              <a:t>Основные изменения федерального законодательства о налогах, оказывающие влияние на формирование доходной части бюджета городского поселения город Благовещенск муниципального района Благовещенский район Республики Башкортостан:</a:t>
            </a:r>
          </a:p>
          <a:p>
            <a:r>
              <a:rPr lang="ru-RU" dirty="0"/>
              <a:t>1) исключение из объектов налогообложения налогом на доходы физических лиц доходов в виде материальной выгоды, полученных </a:t>
            </a:r>
            <a:br>
              <a:rPr lang="ru-RU" dirty="0"/>
            </a:br>
            <a:r>
              <a:rPr lang="ru-RU" dirty="0"/>
              <a:t>в 2022 и 2023 годах от экономии на процентах за пользование заемными (кредитными) средствами;</a:t>
            </a:r>
          </a:p>
          <a:p>
            <a:r>
              <a:rPr lang="ru-RU" dirty="0"/>
              <a:t>2) применение в отношении объектов недвижимости, налоговая база </a:t>
            </a:r>
            <a:br>
              <a:rPr lang="ru-RU" dirty="0"/>
            </a:br>
            <a:r>
              <a:rPr lang="ru-RU" dirty="0"/>
              <a:t>по которым определяется исходя из кадастровой стоимости, в 2023 году </a:t>
            </a:r>
            <a:br>
              <a:rPr lang="ru-RU" dirty="0"/>
            </a:br>
            <a:r>
              <a:rPr lang="ru-RU" dirty="0"/>
              <a:t>для расчета налога на имущество организаций кадастровой стоимости объектов по состоянию на 1 января 2022 года;</a:t>
            </a:r>
          </a:p>
          <a:p>
            <a:r>
              <a:rPr lang="ru-RU" dirty="0"/>
              <a:t>3) применение при расчете сумм земельного налога за налоговый период 2023 года кадастровой стоимости объектов по состоянию на 1 января 2022 года.</a:t>
            </a:r>
          </a:p>
        </p:txBody>
      </p:sp>
      <p:sp>
        <p:nvSpPr>
          <p:cNvPr id="4" name="Номер слайда 3">
            <a:extLst>
              <a:ext uri="{FF2B5EF4-FFF2-40B4-BE49-F238E27FC236}">
                <a16:creationId xmlns:a16="http://schemas.microsoft.com/office/drawing/2014/main" id="{6A8335C5-76B9-4140-8864-F8CC50371527}"/>
              </a:ext>
            </a:extLst>
          </p:cNvPr>
          <p:cNvSpPr>
            <a:spLocks noGrp="1"/>
          </p:cNvSpPr>
          <p:nvPr>
            <p:ph type="sldNum" sz="quarter" idx="12"/>
          </p:nvPr>
        </p:nvSpPr>
        <p:spPr/>
        <p:txBody>
          <a:bodyPr/>
          <a:lstStyle/>
          <a:p>
            <a:pPr>
              <a:defRPr/>
            </a:pPr>
            <a:fld id="{CF39BF6B-DAF0-46C4-B086-178A7177BFD0}" type="slidenum">
              <a:rPr lang="ru-RU" smtClean="0"/>
              <a:pPr>
                <a:defRPr/>
              </a:pPr>
              <a:t>16</a:t>
            </a:fld>
            <a:endParaRPr lang="ru-RU"/>
          </a:p>
        </p:txBody>
      </p:sp>
    </p:spTree>
    <p:extLst>
      <p:ext uri="{BB962C8B-B14F-4D97-AF65-F5344CB8AC3E}">
        <p14:creationId xmlns:p14="http://schemas.microsoft.com/office/powerpoint/2010/main" val="406303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CF064C2-A68B-4CA9-8BFB-216D6775C9B8}"/>
              </a:ext>
            </a:extLst>
          </p:cNvPr>
          <p:cNvSpPr>
            <a:spLocks noGrp="1"/>
          </p:cNvSpPr>
          <p:nvPr>
            <p:ph type="sldNum" sz="quarter" idx="12"/>
          </p:nvPr>
        </p:nvSpPr>
        <p:spPr/>
        <p:txBody>
          <a:bodyPr/>
          <a:lstStyle/>
          <a:p>
            <a:pPr>
              <a:defRPr/>
            </a:pPr>
            <a:fld id="{CF39BF6B-DAF0-46C4-B086-178A7177BFD0}" type="slidenum">
              <a:rPr lang="ru-RU" smtClean="0"/>
              <a:pPr>
                <a:defRPr/>
              </a:pPr>
              <a:t>17</a:t>
            </a:fld>
            <a:endParaRPr lang="ru-RU"/>
          </a:p>
        </p:txBody>
      </p:sp>
      <p:sp>
        <p:nvSpPr>
          <p:cNvPr id="9" name="Заголовок 8">
            <a:extLst>
              <a:ext uri="{FF2B5EF4-FFF2-40B4-BE49-F238E27FC236}">
                <a16:creationId xmlns:a16="http://schemas.microsoft.com/office/drawing/2014/main" id="{B91F3A8F-A59C-4E39-897A-490139609944}"/>
              </a:ext>
            </a:extLst>
          </p:cNvPr>
          <p:cNvSpPr>
            <a:spLocks noGrp="1"/>
          </p:cNvSpPr>
          <p:nvPr>
            <p:ph type="title"/>
          </p:nvPr>
        </p:nvSpPr>
        <p:spPr>
          <a:xfrm>
            <a:off x="323528" y="0"/>
            <a:ext cx="8363272" cy="836712"/>
          </a:xfrm>
        </p:spPr>
        <p:txBody>
          <a:bodyPr>
            <a:normAutofit/>
          </a:bodyPr>
          <a:lstStyle/>
          <a:p>
            <a:r>
              <a:rPr lang="ru-RU" sz="2000" b="1" dirty="0">
                <a:solidFill>
                  <a:schemeClr val="bg1"/>
                </a:solidFill>
                <a:latin typeface="Times New Roman" pitchFamily="18" charset="0"/>
                <a:cs typeface="Times New Roman" pitchFamily="18" charset="0"/>
              </a:rPr>
              <a:t>Доходы бюджета городского поселения город Благовещенск  муниципального района Благовещенский район, млн. рублей</a:t>
            </a:r>
            <a:endParaRPr lang="ru-RU" sz="2000" dirty="0"/>
          </a:p>
        </p:txBody>
      </p:sp>
      <p:graphicFrame>
        <p:nvGraphicFramePr>
          <p:cNvPr id="11" name="Объект 10">
            <a:extLst>
              <a:ext uri="{FF2B5EF4-FFF2-40B4-BE49-F238E27FC236}">
                <a16:creationId xmlns:a16="http://schemas.microsoft.com/office/drawing/2014/main" id="{082B9F6F-D250-4FD8-9DDC-97668CE13640}"/>
              </a:ext>
            </a:extLst>
          </p:cNvPr>
          <p:cNvGraphicFramePr>
            <a:graphicFrameLocks noGrp="1"/>
          </p:cNvGraphicFramePr>
          <p:nvPr>
            <p:ph idx="1"/>
            <p:extLst>
              <p:ext uri="{D42A27DB-BD31-4B8C-83A1-F6EECF244321}">
                <p14:modId xmlns:p14="http://schemas.microsoft.com/office/powerpoint/2010/main" val="2906698532"/>
              </p:ext>
            </p:extLst>
          </p:nvPr>
        </p:nvGraphicFramePr>
        <p:xfrm>
          <a:off x="457200" y="874689"/>
          <a:ext cx="8363271" cy="6017088"/>
        </p:xfrm>
        <a:graphic>
          <a:graphicData uri="http://schemas.openxmlformats.org/drawingml/2006/table">
            <a:tbl>
              <a:tblPr>
                <a:tableStyleId>{5C22544A-7EE6-4342-B048-85BDC9FD1C3A}</a:tableStyleId>
              </a:tblPr>
              <a:tblGrid>
                <a:gridCol w="1170958">
                  <a:extLst>
                    <a:ext uri="{9D8B030D-6E8A-4147-A177-3AD203B41FA5}">
                      <a16:colId xmlns:a16="http://schemas.microsoft.com/office/drawing/2014/main" val="3087001634"/>
                    </a:ext>
                  </a:extLst>
                </a:gridCol>
                <a:gridCol w="4311994">
                  <a:extLst>
                    <a:ext uri="{9D8B030D-6E8A-4147-A177-3AD203B41FA5}">
                      <a16:colId xmlns:a16="http://schemas.microsoft.com/office/drawing/2014/main" val="151847909"/>
                    </a:ext>
                  </a:extLst>
                </a:gridCol>
                <a:gridCol w="648072">
                  <a:extLst>
                    <a:ext uri="{9D8B030D-6E8A-4147-A177-3AD203B41FA5}">
                      <a16:colId xmlns:a16="http://schemas.microsoft.com/office/drawing/2014/main" val="3301864815"/>
                    </a:ext>
                  </a:extLst>
                </a:gridCol>
                <a:gridCol w="576064">
                  <a:extLst>
                    <a:ext uri="{9D8B030D-6E8A-4147-A177-3AD203B41FA5}">
                      <a16:colId xmlns:a16="http://schemas.microsoft.com/office/drawing/2014/main" val="3640153435"/>
                    </a:ext>
                  </a:extLst>
                </a:gridCol>
                <a:gridCol w="142012">
                  <a:extLst>
                    <a:ext uri="{9D8B030D-6E8A-4147-A177-3AD203B41FA5}">
                      <a16:colId xmlns:a16="http://schemas.microsoft.com/office/drawing/2014/main" val="1079607244"/>
                    </a:ext>
                  </a:extLst>
                </a:gridCol>
                <a:gridCol w="434052">
                  <a:extLst>
                    <a:ext uri="{9D8B030D-6E8A-4147-A177-3AD203B41FA5}">
                      <a16:colId xmlns:a16="http://schemas.microsoft.com/office/drawing/2014/main" val="1400432643"/>
                    </a:ext>
                  </a:extLst>
                </a:gridCol>
                <a:gridCol w="353317">
                  <a:extLst>
                    <a:ext uri="{9D8B030D-6E8A-4147-A177-3AD203B41FA5}">
                      <a16:colId xmlns:a16="http://schemas.microsoft.com/office/drawing/2014/main" val="4254924585"/>
                    </a:ext>
                  </a:extLst>
                </a:gridCol>
                <a:gridCol w="150739">
                  <a:extLst>
                    <a:ext uri="{9D8B030D-6E8A-4147-A177-3AD203B41FA5}">
                      <a16:colId xmlns:a16="http://schemas.microsoft.com/office/drawing/2014/main" val="2664902873"/>
                    </a:ext>
                  </a:extLst>
                </a:gridCol>
                <a:gridCol w="576063">
                  <a:extLst>
                    <a:ext uri="{9D8B030D-6E8A-4147-A177-3AD203B41FA5}">
                      <a16:colId xmlns:a16="http://schemas.microsoft.com/office/drawing/2014/main" val="509155324"/>
                    </a:ext>
                  </a:extLst>
                </a:gridCol>
              </a:tblGrid>
              <a:tr h="97027">
                <a:tc>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gridSpan="2">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hMerge="1">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tc gridSpan="2">
                  <a:txBody>
                    <a:bodyPr/>
                    <a:lstStyle/>
                    <a:p>
                      <a:pPr algn="l" fontAlgn="ctr"/>
                      <a:r>
                        <a:rPr lang="ru-RU" sz="900" b="1" u="none" strike="noStrike">
                          <a:effectLst/>
                        </a:rPr>
                        <a:t>тыс. рублей</a:t>
                      </a:r>
                      <a:endParaRPr lang="ru-RU" sz="900" b="1" i="0" u="none" strike="noStrike">
                        <a:solidFill>
                          <a:srgbClr val="000000"/>
                        </a:solidFill>
                        <a:effectLst/>
                        <a:latin typeface="Times New Roman" panose="02020603050405020304" pitchFamily="18" charset="0"/>
                      </a:endParaRPr>
                    </a:p>
                  </a:txBody>
                  <a:tcPr marL="5331" marR="5331" marT="5331" marB="0" anchor="ctr"/>
                </a:tc>
                <a:tc hMerge="1">
                  <a:txBody>
                    <a:bodyPr/>
                    <a:lstStyle/>
                    <a:p>
                      <a:pPr algn="l" fontAlgn="ctr"/>
                      <a:endParaRPr lang="ru-RU" sz="900" b="1" i="0" u="none" strike="noStrike">
                        <a:solidFill>
                          <a:srgbClr val="000000"/>
                        </a:solidFill>
                        <a:effectLst/>
                        <a:latin typeface="Times New Roman" panose="02020603050405020304" pitchFamily="18" charset="0"/>
                      </a:endParaRPr>
                    </a:p>
                  </a:txBody>
                  <a:tcPr marL="5331" marR="5331" marT="5331" marB="0" anchor="ctr"/>
                </a:tc>
                <a:extLst>
                  <a:ext uri="{0D108BD9-81ED-4DB2-BD59-A6C34878D82A}">
                    <a16:rowId xmlns:a16="http://schemas.microsoft.com/office/drawing/2014/main" val="35354270"/>
                  </a:ext>
                </a:extLst>
              </a:tr>
              <a:tr h="97027">
                <a:tc rowSpan="2">
                  <a:txBody>
                    <a:bodyPr/>
                    <a:lstStyle/>
                    <a:p>
                      <a:pPr algn="ctr" rtl="0" fontAlgn="ctr"/>
                      <a:r>
                        <a:rPr lang="ru-RU" sz="900" b="1" u="none" strike="noStrike" dirty="0">
                          <a:effectLst/>
                        </a:rPr>
                        <a:t>Код дохода</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rowSpan="2">
                  <a:txBody>
                    <a:bodyPr/>
                    <a:lstStyle/>
                    <a:p>
                      <a:pPr algn="ctr" rtl="0" fontAlgn="ctr"/>
                      <a:r>
                        <a:rPr lang="ru-RU" sz="900" b="1" u="none" strike="noStrike" dirty="0">
                          <a:effectLst/>
                        </a:rPr>
                        <a:t>Наименование показателя</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rowSpan="2">
                  <a:txBody>
                    <a:bodyPr/>
                    <a:lstStyle/>
                    <a:p>
                      <a:pPr algn="ctr" rtl="0" fontAlgn="ctr"/>
                      <a:r>
                        <a:rPr lang="ru-RU" sz="900" b="1" u="none" strike="noStrike" dirty="0">
                          <a:effectLst/>
                        </a:rPr>
                        <a:t>Факт 2021</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rowSpan="2">
                  <a:txBody>
                    <a:bodyPr/>
                    <a:lstStyle/>
                    <a:p>
                      <a:pPr algn="ctr" rtl="0" fontAlgn="ctr"/>
                      <a:r>
                        <a:rPr lang="ru-RU" sz="900" b="1" u="none" strike="noStrike" dirty="0">
                          <a:effectLst/>
                        </a:rPr>
                        <a:t>Факт 2022</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gridSpan="5">
                  <a:txBody>
                    <a:bodyPr/>
                    <a:lstStyle/>
                    <a:p>
                      <a:pPr algn="ctr" rtl="0" fontAlgn="ctr"/>
                      <a:r>
                        <a:rPr lang="ru-RU" sz="900" b="1" u="none" strike="noStrike">
                          <a:effectLst/>
                        </a:rPr>
                        <a:t>План</a:t>
                      </a:r>
                      <a:endParaRPr lang="ru-RU" sz="900" b="1" i="0" u="none" strike="noStrike">
                        <a:solidFill>
                          <a:srgbClr val="000000"/>
                        </a:solidFill>
                        <a:effectLst/>
                        <a:latin typeface="Times New Roman" panose="02020603050405020304" pitchFamily="18" charset="0"/>
                      </a:endParaRPr>
                    </a:p>
                  </a:txBody>
                  <a:tcPr marL="5331" marR="5331" marT="5331"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900" b="1" i="0" u="none" strike="noStrike">
                        <a:solidFill>
                          <a:srgbClr val="000000"/>
                        </a:solidFill>
                        <a:effectLst/>
                        <a:latin typeface="Times New Roman" panose="02020603050405020304" pitchFamily="18" charset="0"/>
                      </a:endParaRPr>
                    </a:p>
                  </a:txBody>
                  <a:tcPr marL="5331" marR="5331" marT="5331" marB="0" anchor="ctr"/>
                </a:tc>
                <a:extLst>
                  <a:ext uri="{0D108BD9-81ED-4DB2-BD59-A6C34878D82A}">
                    <a16:rowId xmlns:a16="http://schemas.microsoft.com/office/drawing/2014/main" val="3953979603"/>
                  </a:ext>
                </a:extLst>
              </a:tr>
              <a:tr h="16569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ctr"/>
                      <a:r>
                        <a:rPr lang="ru-RU" sz="900" b="1" u="none" strike="noStrike" dirty="0">
                          <a:effectLst/>
                        </a:rPr>
                        <a:t>2023 год</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hMerge="1">
                  <a:txBody>
                    <a:bodyPr/>
                    <a:lstStyle/>
                    <a:p>
                      <a:pPr algn="ctr" rtl="0" fontAlgn="ctr"/>
                      <a:r>
                        <a:rPr lang="ru-RU" sz="900" b="1" u="none" strike="noStrike" dirty="0">
                          <a:effectLst/>
                        </a:rPr>
                        <a:t>2024 год</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gridSpan="2">
                  <a:txBody>
                    <a:bodyPr/>
                    <a:lstStyle/>
                    <a:p>
                      <a:r>
                        <a:rPr lang="ru-RU" sz="900" b="1" u="none" strike="noStrike">
                          <a:effectLst/>
                        </a:rPr>
                        <a:t>2024 год</a:t>
                      </a:r>
                      <a:endParaRPr lang="ru-RU"/>
                    </a:p>
                  </a:txBody>
                  <a:tcPr marL="5331" marR="5331" marT="5331" marB="0" anchor="ctr"/>
                </a:tc>
                <a:tc hMerge="1">
                  <a:txBody>
                    <a:bodyPr/>
                    <a:lstStyle/>
                    <a:p>
                      <a:pPr algn="ctr" rtl="0" fontAlgn="ctr"/>
                      <a:r>
                        <a:rPr lang="ru-RU" sz="900" b="1" u="none" strike="noStrike" dirty="0">
                          <a:effectLst/>
                        </a:rPr>
                        <a:t>2025 год</a:t>
                      </a:r>
                      <a:endParaRPr lang="ru-RU" sz="900" b="1" i="0" u="none" strike="noStrike" dirty="0">
                        <a:solidFill>
                          <a:srgbClr val="000000"/>
                        </a:solidFill>
                        <a:effectLst/>
                        <a:latin typeface="Times New Roman" panose="02020603050405020304" pitchFamily="18" charset="0"/>
                      </a:endParaRPr>
                    </a:p>
                  </a:txBody>
                  <a:tcPr marL="5331" marR="5331" marT="5331" marB="0" anchor="ctr"/>
                </a:tc>
                <a:tc>
                  <a:txBody>
                    <a:bodyPr/>
                    <a:lstStyle/>
                    <a:p>
                      <a:pPr algn="ctr" rtl="0" fontAlgn="ctr"/>
                      <a:r>
                        <a:rPr lang="ru-RU" sz="900" b="1" u="none" strike="noStrike">
                          <a:effectLst/>
                        </a:rPr>
                        <a:t>2025 год</a:t>
                      </a:r>
                      <a:endParaRPr lang="ru-RU" sz="900" b="1" i="0" u="none" strike="noStrike" dirty="0">
                        <a:solidFill>
                          <a:srgbClr val="000000"/>
                        </a:solidFill>
                        <a:effectLst/>
                        <a:latin typeface="Times New Roman" panose="02020603050405020304" pitchFamily="18" charset="0"/>
                      </a:endParaRPr>
                    </a:p>
                  </a:txBody>
                  <a:tcPr marL="5331" marR="5331" marT="5331" marB="0" anchor="ctr"/>
                </a:tc>
                <a:extLst>
                  <a:ext uri="{0D108BD9-81ED-4DB2-BD59-A6C34878D82A}">
                    <a16:rowId xmlns:a16="http://schemas.microsoft.com/office/drawing/2014/main" val="2559724981"/>
                  </a:ext>
                </a:extLst>
              </a:tr>
              <a:tr h="106901">
                <a:tc>
                  <a:txBody>
                    <a:bodyPr/>
                    <a:lstStyle/>
                    <a:p>
                      <a:pPr algn="ctr" rtl="0" fontAlgn="ctr"/>
                      <a:r>
                        <a:rPr lang="ru-RU" sz="900" u="none" strike="noStrike">
                          <a:effectLst/>
                        </a:rPr>
                        <a:t>1</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rtl="0" fontAlgn="ctr"/>
                      <a:r>
                        <a:rPr lang="ru-RU" sz="900" u="none" strike="noStrike" dirty="0">
                          <a:effectLst/>
                        </a:rPr>
                        <a:t>2</a:t>
                      </a:r>
                      <a:endParaRPr lang="ru-RU" sz="900" b="0" i="0" u="none" strike="noStrike" dirty="0">
                        <a:solidFill>
                          <a:srgbClr val="000000"/>
                        </a:solidFill>
                        <a:effectLst/>
                        <a:latin typeface="Times New Roman" panose="02020603050405020304" pitchFamily="18" charset="0"/>
                      </a:endParaRPr>
                    </a:p>
                  </a:txBody>
                  <a:tcPr marL="5331" marR="5331" marT="5331" marB="0" anchor="ctr"/>
                </a:tc>
                <a:tc>
                  <a:txBody>
                    <a:bodyPr/>
                    <a:lstStyle/>
                    <a:p>
                      <a:pPr algn="ctr" rtl="0" fontAlgn="ctr"/>
                      <a:r>
                        <a:rPr lang="ru-RU" sz="900" u="none" strike="noStrike">
                          <a:effectLst/>
                        </a:rPr>
                        <a:t>3</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rtl="0" fontAlgn="ctr"/>
                      <a:r>
                        <a:rPr lang="ru-RU" sz="900" u="none" strike="noStrike">
                          <a:effectLst/>
                        </a:rPr>
                        <a:t>4</a:t>
                      </a:r>
                      <a:endParaRPr lang="ru-RU" sz="900" b="0" i="0" u="none" strike="noStrike">
                        <a:solidFill>
                          <a:srgbClr val="000000"/>
                        </a:solidFill>
                        <a:effectLst/>
                        <a:latin typeface="Times New Roman" panose="02020603050405020304" pitchFamily="18" charset="0"/>
                      </a:endParaRPr>
                    </a:p>
                  </a:txBody>
                  <a:tcPr marL="5331" marR="5331" marT="5331" marB="0" anchor="ctr"/>
                </a:tc>
                <a:tc gridSpan="2">
                  <a:txBody>
                    <a:bodyPr/>
                    <a:lstStyle/>
                    <a:p>
                      <a:pPr algn="ctr" rtl="0" fontAlgn="ctr"/>
                      <a:r>
                        <a:rPr lang="ru-RU" sz="900" u="none" strike="noStrike">
                          <a:effectLst/>
                        </a:rPr>
                        <a:t>5</a:t>
                      </a:r>
                      <a:endParaRPr lang="ru-RU" sz="900" b="0" i="0" u="none" strike="noStrike">
                        <a:solidFill>
                          <a:srgbClr val="000000"/>
                        </a:solidFill>
                        <a:effectLst/>
                        <a:latin typeface="Times New Roman" panose="02020603050405020304" pitchFamily="18" charset="0"/>
                      </a:endParaRPr>
                    </a:p>
                  </a:txBody>
                  <a:tcPr marL="5331" marR="5331" marT="5331" marB="0" anchor="ctr"/>
                </a:tc>
                <a:tc hMerge="1">
                  <a:txBody>
                    <a:bodyPr/>
                    <a:lstStyle/>
                    <a:p>
                      <a:pPr algn="ctr" rtl="0" fontAlgn="ctr"/>
                      <a:r>
                        <a:rPr lang="ru-RU" sz="900" u="none" strike="noStrike">
                          <a:effectLst/>
                        </a:rPr>
                        <a:t>6</a:t>
                      </a:r>
                      <a:endParaRPr lang="ru-RU" sz="900" b="0" i="0" u="none" strike="noStrike">
                        <a:solidFill>
                          <a:srgbClr val="000000"/>
                        </a:solidFill>
                        <a:effectLst/>
                        <a:latin typeface="Times New Roman" panose="02020603050405020304" pitchFamily="18" charset="0"/>
                      </a:endParaRPr>
                    </a:p>
                  </a:txBody>
                  <a:tcPr marL="5331" marR="5331" marT="5331" marB="0" anchor="ctr"/>
                </a:tc>
                <a:tc gridSpan="2">
                  <a:txBody>
                    <a:bodyPr/>
                    <a:lstStyle/>
                    <a:p>
                      <a:r>
                        <a:rPr lang="ru-RU" sz="900" u="none" strike="noStrike">
                          <a:effectLst/>
                        </a:rPr>
                        <a:t>6</a:t>
                      </a:r>
                      <a:endParaRPr lang="ru-RU"/>
                    </a:p>
                  </a:txBody>
                  <a:tcPr marL="5331" marR="5331" marT="5331" marB="0" anchor="ctr"/>
                </a:tc>
                <a:tc hMerge="1">
                  <a:txBody>
                    <a:bodyPr/>
                    <a:lstStyle/>
                    <a:p>
                      <a:pPr algn="ctr" rtl="0"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rtl="0"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5331" marR="5331" marT="5331" marB="0" anchor="ctr"/>
                </a:tc>
                <a:extLst>
                  <a:ext uri="{0D108BD9-81ED-4DB2-BD59-A6C34878D82A}">
                    <a16:rowId xmlns:a16="http://schemas.microsoft.com/office/drawing/2014/main" val="2410305141"/>
                  </a:ext>
                </a:extLst>
              </a:tr>
              <a:tr h="106901">
                <a:tc>
                  <a:txBody>
                    <a:bodyPr/>
                    <a:lstStyle/>
                    <a:p>
                      <a:pPr algn="l" fontAlgn="ctr"/>
                      <a:r>
                        <a:rPr lang="ru-RU" sz="900" u="none" strike="noStrike">
                          <a:effectLst/>
                        </a:rPr>
                        <a:t>10000000000000000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НАЛОГОВЫЕ И НЕНАЛОГОВЫЕ ДОХОДЫ</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dirty="0">
                          <a:effectLst/>
                        </a:rPr>
                        <a:t>132068,90</a:t>
                      </a:r>
                      <a:endParaRPr lang="ru-RU" sz="900" b="0" i="0" u="none" strike="noStrike" dirty="0">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176686,66</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164759,60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175808,00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175808,00</a:t>
                      </a:r>
                      <a:endParaRPr lang="ru-RU"/>
                    </a:p>
                  </a:txBody>
                  <a:tcPr marL="5331" marR="5331" marT="5331" marB="0" anchor="b"/>
                </a:tc>
                <a:tc hMerge="1">
                  <a:txBody>
                    <a:bodyPr/>
                    <a:lstStyle/>
                    <a:p>
                      <a:pPr algn="r" fontAlgn="b"/>
                      <a:r>
                        <a:rPr lang="ru-RU" sz="900" u="none" strike="noStrike">
                          <a:effectLst/>
                        </a:rPr>
                        <a:t>179324,00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179324,00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288962319"/>
                  </a:ext>
                </a:extLst>
              </a:tr>
              <a:tr h="106901">
                <a:tc>
                  <a:txBody>
                    <a:bodyPr/>
                    <a:lstStyle/>
                    <a:p>
                      <a:pPr algn="l" fontAlgn="ctr"/>
                      <a:r>
                        <a:rPr lang="ru-RU" sz="900" u="none" strike="noStrike">
                          <a:effectLst/>
                        </a:rPr>
                        <a:t>10100000000000000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НАЛОГИ НА ПРИБЫЛЬ, ДОХОДЫ</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70431,29</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96855,88</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89175,10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95417,40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95417,40</a:t>
                      </a:r>
                      <a:endParaRPr lang="ru-RU"/>
                    </a:p>
                  </a:txBody>
                  <a:tcPr marL="5331" marR="5331" marT="5331" marB="0" anchor="b"/>
                </a:tc>
                <a:tc hMerge="1">
                  <a:txBody>
                    <a:bodyPr/>
                    <a:lstStyle/>
                    <a:p>
                      <a:pPr algn="r" fontAlgn="b"/>
                      <a:r>
                        <a:rPr lang="ru-RU" sz="900" u="none" strike="noStrike">
                          <a:effectLst/>
                        </a:rPr>
                        <a:t>97325,60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97325,60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010908480"/>
                  </a:ext>
                </a:extLst>
              </a:tr>
              <a:tr h="106901">
                <a:tc>
                  <a:txBody>
                    <a:bodyPr/>
                    <a:lstStyle/>
                    <a:p>
                      <a:pPr algn="l" fontAlgn="ctr"/>
                      <a:r>
                        <a:rPr lang="ru-RU" sz="900" u="none" strike="noStrike">
                          <a:effectLst/>
                        </a:rPr>
                        <a:t>10102000010000110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 на доходы физических лиц</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70431,29</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96855,88</a:t>
                      </a:r>
                      <a:endParaRPr lang="ru-RU" sz="900" b="0" i="0" u="none" strike="noStrike" dirty="0">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89175,10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95417,40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95417,40</a:t>
                      </a:r>
                      <a:endParaRPr lang="ru-RU"/>
                    </a:p>
                  </a:txBody>
                  <a:tcPr marL="5331" marR="5331" marT="5331" marB="0" anchor="b"/>
                </a:tc>
                <a:tc hMerge="1">
                  <a:txBody>
                    <a:bodyPr/>
                    <a:lstStyle/>
                    <a:p>
                      <a:pPr algn="r" fontAlgn="b"/>
                      <a:r>
                        <a:rPr lang="ru-RU" sz="900" u="none" strike="noStrike">
                          <a:effectLst/>
                        </a:rPr>
                        <a:t>97325,60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97325,60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82358597"/>
                  </a:ext>
                </a:extLst>
              </a:tr>
              <a:tr h="280392">
                <a:tc>
                  <a:txBody>
                    <a:bodyPr/>
                    <a:lstStyle/>
                    <a:p>
                      <a:pPr algn="l" fontAlgn="ctr"/>
                      <a:r>
                        <a:rPr lang="ru-RU" sz="900" u="none" strike="noStrike" dirty="0">
                          <a:effectLst/>
                        </a:rPr>
                        <a:t>10300000000000000</a:t>
                      </a:r>
                      <a:endParaRPr lang="ru-RU" sz="900" b="0" i="0" u="none" strike="noStrike" dirty="0">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НАЛОГИ НА ТОВАРЫ (РАБОТЫ, УСЛУГИ), РЕАЛИЗУЕМЫЕ НА ТЕРРИТОРИИ РОССИЙСКОЙ ФЕДЕРАЦИИ</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5002,41</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5928,90</a:t>
                      </a:r>
                      <a:endParaRPr lang="ru-RU" sz="900" b="0" i="0" u="none" strike="noStrike" dirty="0">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5217,00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5582,10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5582,10</a:t>
                      </a:r>
                      <a:endParaRPr lang="ru-RU"/>
                    </a:p>
                  </a:txBody>
                  <a:tcPr marL="5331" marR="5331" marT="5331" marB="0" anchor="b"/>
                </a:tc>
                <a:tc hMerge="1">
                  <a:txBody>
                    <a:bodyPr/>
                    <a:lstStyle/>
                    <a:p>
                      <a:pPr algn="r" fontAlgn="b"/>
                      <a:r>
                        <a:rPr lang="ru-RU" sz="900" u="none" strike="noStrike">
                          <a:effectLst/>
                        </a:rPr>
                        <a:t>5693,80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5693,80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43391867"/>
                  </a:ext>
                </a:extLst>
              </a:tr>
              <a:tr h="188709">
                <a:tc>
                  <a:txBody>
                    <a:bodyPr/>
                    <a:lstStyle/>
                    <a:p>
                      <a:pPr algn="l" fontAlgn="ctr"/>
                      <a:r>
                        <a:rPr lang="ru-RU" sz="900" u="none" strike="noStrike">
                          <a:effectLst/>
                        </a:rPr>
                        <a:t>10302000010000110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dirty="0">
                          <a:effectLst/>
                        </a:rPr>
                        <a:t>Акцизы по подакцизным товарам (продукции), производимым на территории Российской Федерации</a:t>
                      </a:r>
                      <a:endParaRPr lang="ru-RU" sz="900" b="0" i="0" u="none" strike="noStrike" dirty="0">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5002,41</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5928,90</a:t>
                      </a:r>
                      <a:endParaRPr lang="ru-RU" sz="900" b="0" i="0" u="none" strike="noStrike" dirty="0">
                        <a:effectLst/>
                        <a:latin typeface="Times New Roman" panose="02020603050405020304" pitchFamily="18" charset="0"/>
                      </a:endParaRPr>
                    </a:p>
                  </a:txBody>
                  <a:tcPr marL="5331" marR="5331" marT="5331" marB="0" anchor="b"/>
                </a:tc>
                <a:tc gridSpan="2">
                  <a:txBody>
                    <a:bodyPr/>
                    <a:lstStyle/>
                    <a:p>
                      <a:pPr algn="ctr" fontAlgn="b"/>
                      <a:r>
                        <a:rPr lang="ru-RU" sz="900" u="none" strike="noStrike" dirty="0">
                          <a:effectLst/>
                        </a:rPr>
                        <a:t>5217,00</a:t>
                      </a:r>
                      <a:endParaRPr lang="ru-RU" sz="900" b="0" i="0" u="none" strike="noStrike" dirty="0">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5582,10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5582,10</a:t>
                      </a:r>
                      <a:endParaRPr lang="ru-RU"/>
                    </a:p>
                  </a:txBody>
                  <a:tcPr marL="5331" marR="5331" marT="5331" marB="0" anchor="b"/>
                </a:tc>
                <a:tc hMerge="1">
                  <a:txBody>
                    <a:bodyPr/>
                    <a:lstStyle/>
                    <a:p>
                      <a:pPr algn="r" fontAlgn="b"/>
                      <a:r>
                        <a:rPr lang="ru-RU" sz="900" u="none" strike="noStrike">
                          <a:effectLst/>
                        </a:rPr>
                        <a:t>5693,80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5693,80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457043475"/>
                  </a:ext>
                </a:extLst>
              </a:tr>
              <a:tr h="106901">
                <a:tc>
                  <a:txBody>
                    <a:bodyPr/>
                    <a:lstStyle/>
                    <a:p>
                      <a:pPr algn="l" fontAlgn="ctr"/>
                      <a:r>
                        <a:rPr lang="ru-RU" sz="900" u="none" strike="noStrike">
                          <a:effectLst/>
                        </a:rPr>
                        <a:t>10500000000000000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НАЛОГИ НА СОВОКУПНЫЙ ДОХОД</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15,08</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59,99</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0,00</a:t>
                      </a:r>
                      <a:endParaRPr lang="ru-RU"/>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636253988"/>
                  </a:ext>
                </a:extLst>
              </a:tr>
              <a:tr h="106901">
                <a:tc>
                  <a:txBody>
                    <a:bodyPr/>
                    <a:lstStyle/>
                    <a:p>
                      <a:pPr algn="l" fontAlgn="ctr"/>
                      <a:r>
                        <a:rPr lang="ru-RU" sz="900" u="none" strike="noStrike">
                          <a:effectLst/>
                        </a:rPr>
                        <a:t>10503000010000110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Единый сельскохозяйственный налог</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15,08</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59,99</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dirty="0">
                          <a:effectLst/>
                        </a:rPr>
                        <a:t>0,00</a:t>
                      </a:r>
                      <a:endParaRPr lang="ru-RU" sz="900" b="0" i="0" u="none" strike="noStrike" dirty="0">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0,00</a:t>
                      </a:r>
                      <a:endParaRPr lang="ru-RU"/>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904979826"/>
                  </a:ext>
                </a:extLst>
              </a:tr>
              <a:tr h="106901">
                <a:tc>
                  <a:txBody>
                    <a:bodyPr/>
                    <a:lstStyle/>
                    <a:p>
                      <a:pPr algn="l" fontAlgn="ctr"/>
                      <a:r>
                        <a:rPr lang="ru-RU" sz="900" u="none" strike="noStrike">
                          <a:effectLst/>
                        </a:rPr>
                        <a:t>10600000000000000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НАЛОГИ НА ИМУЩЕСТВО</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38263,80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40966,05</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dirty="0">
                          <a:effectLst/>
                        </a:rPr>
                        <a:t>42990,60</a:t>
                      </a:r>
                      <a:endParaRPr lang="ru-RU" sz="900" b="0" i="0" u="none" strike="noStrike" dirty="0">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45999,60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45999,60</a:t>
                      </a:r>
                      <a:endParaRPr lang="ru-RU"/>
                    </a:p>
                  </a:txBody>
                  <a:tcPr marL="5331" marR="5331" marT="5331" marB="0" anchor="b"/>
                </a:tc>
                <a:tc hMerge="1">
                  <a:txBody>
                    <a:bodyPr/>
                    <a:lstStyle/>
                    <a:p>
                      <a:pPr algn="r" fontAlgn="b"/>
                      <a:r>
                        <a:rPr lang="ru-RU" sz="900" u="none" strike="noStrike">
                          <a:effectLst/>
                        </a:rPr>
                        <a:t>46920,00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46920,00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630206780"/>
                  </a:ext>
                </a:extLst>
              </a:tr>
              <a:tr h="106901">
                <a:tc>
                  <a:txBody>
                    <a:bodyPr/>
                    <a:lstStyle/>
                    <a:p>
                      <a:pPr algn="l" fontAlgn="ctr"/>
                      <a:r>
                        <a:rPr lang="ru-RU" sz="900" u="none" strike="noStrike">
                          <a:effectLst/>
                        </a:rPr>
                        <a:t>10601000000000110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Налог на имущество физических лиц</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10683,53</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11747,22</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dirty="0">
                          <a:effectLst/>
                        </a:rPr>
                        <a:t>12526,80</a:t>
                      </a:r>
                      <a:endParaRPr lang="ru-RU" sz="900" b="0" i="0" u="none" strike="noStrike" dirty="0">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13403,60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13403,60</a:t>
                      </a:r>
                      <a:endParaRPr lang="ru-RU"/>
                    </a:p>
                  </a:txBody>
                  <a:tcPr marL="5331" marR="5331" marT="5331" marB="0" anchor="b"/>
                </a:tc>
                <a:tc hMerge="1">
                  <a:txBody>
                    <a:bodyPr/>
                    <a:lstStyle/>
                    <a:p>
                      <a:pPr algn="r" fontAlgn="b"/>
                      <a:r>
                        <a:rPr lang="ru-RU" sz="900" u="none" strike="noStrike">
                          <a:effectLst/>
                        </a:rPr>
                        <a:t>13672,00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13672,00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611739192"/>
                  </a:ext>
                </a:extLst>
              </a:tr>
              <a:tr h="106901">
                <a:tc>
                  <a:txBody>
                    <a:bodyPr/>
                    <a:lstStyle/>
                    <a:p>
                      <a:pPr algn="l" fontAlgn="ctr"/>
                      <a:r>
                        <a:rPr lang="ru-RU" sz="900" u="none" strike="noStrike">
                          <a:effectLst/>
                        </a:rPr>
                        <a:t>10606000000000110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Земельный налог</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27580,28</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29218,83</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30463,80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32596,00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32596,00</a:t>
                      </a:r>
                      <a:endParaRPr lang="ru-RU"/>
                    </a:p>
                  </a:txBody>
                  <a:tcPr marL="5331" marR="5331" marT="5331" marB="0" anchor="b"/>
                </a:tc>
                <a:tc hMerge="1">
                  <a:txBody>
                    <a:bodyPr/>
                    <a:lstStyle/>
                    <a:p>
                      <a:pPr algn="r" fontAlgn="b"/>
                      <a:r>
                        <a:rPr lang="ru-RU" sz="900" u="none" strike="noStrike">
                          <a:effectLst/>
                        </a:rPr>
                        <a:t>33248,00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33248,00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457708963"/>
                  </a:ext>
                </a:extLst>
              </a:tr>
              <a:tr h="188709">
                <a:tc>
                  <a:txBody>
                    <a:bodyPr/>
                    <a:lstStyle/>
                    <a:p>
                      <a:pPr algn="l" fontAlgn="ctr"/>
                      <a:r>
                        <a:rPr lang="ru-RU" sz="900" u="none" strike="noStrike">
                          <a:effectLst/>
                        </a:rPr>
                        <a:t>1 06 06 033 13 0000 110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Земельный налог с организаций, обладающих земельным участком, расположенным в границах городских поселений</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14382,27</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15553,90</a:t>
                      </a:r>
                      <a:endParaRPr lang="ru-RU" sz="900" b="0" i="0" u="none" strike="noStrike" dirty="0">
                        <a:effectLst/>
                        <a:latin typeface="Times New Roman" panose="02020603050405020304" pitchFamily="18" charset="0"/>
                      </a:endParaRPr>
                    </a:p>
                  </a:txBody>
                  <a:tcPr marL="5331" marR="5331" marT="5331" marB="0" anchor="b"/>
                </a:tc>
                <a:tc gridSpan="2">
                  <a:txBody>
                    <a:bodyPr/>
                    <a:lstStyle/>
                    <a:p>
                      <a:pPr algn="ctr" fontAlgn="b"/>
                      <a:r>
                        <a:rPr lang="ru-RU" sz="900" u="none" strike="noStrike" dirty="0">
                          <a:effectLst/>
                        </a:rPr>
                        <a:t>16333,00</a:t>
                      </a:r>
                      <a:endParaRPr lang="ru-RU" sz="900" b="0" i="0" u="none" strike="noStrike" dirty="0">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17476,00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17476,00</a:t>
                      </a:r>
                      <a:endParaRPr lang="ru-RU"/>
                    </a:p>
                  </a:txBody>
                  <a:tcPr marL="5331" marR="5331" marT="5331" marB="0" anchor="b"/>
                </a:tc>
                <a:tc hMerge="1">
                  <a:txBody>
                    <a:bodyPr/>
                    <a:lstStyle/>
                    <a:p>
                      <a:pPr algn="r" fontAlgn="b"/>
                      <a:r>
                        <a:rPr lang="ru-RU" sz="900" u="none" strike="noStrike">
                          <a:effectLst/>
                        </a:rPr>
                        <a:t>17826,00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17826,00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2340307657"/>
                  </a:ext>
                </a:extLst>
              </a:tr>
              <a:tr h="188709">
                <a:tc>
                  <a:txBody>
                    <a:bodyPr/>
                    <a:lstStyle/>
                    <a:p>
                      <a:pPr algn="l" fontAlgn="ctr"/>
                      <a:r>
                        <a:rPr lang="ru-RU" sz="900" u="none" strike="noStrike">
                          <a:effectLst/>
                        </a:rPr>
                        <a:t>1 06 06 043 13 0000 110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Земельный налог с физических лиц, обладающих земельным участком, расположенным в границах городских поселений</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13198,01</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13664,94</a:t>
                      </a:r>
                      <a:endParaRPr lang="ru-RU" sz="900" b="0" i="0" u="none" strike="noStrike" dirty="0">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14130,80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15120,00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15120,00</a:t>
                      </a:r>
                      <a:endParaRPr lang="ru-RU"/>
                    </a:p>
                  </a:txBody>
                  <a:tcPr marL="5331" marR="5331" marT="5331" marB="0" anchor="b"/>
                </a:tc>
                <a:tc hMerge="1">
                  <a:txBody>
                    <a:bodyPr/>
                    <a:lstStyle/>
                    <a:p>
                      <a:pPr algn="r" fontAlgn="b"/>
                      <a:r>
                        <a:rPr lang="ru-RU" sz="900" u="none" strike="noStrike">
                          <a:effectLst/>
                        </a:rPr>
                        <a:t>15422,00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15422,00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2326278492"/>
                  </a:ext>
                </a:extLst>
              </a:tr>
              <a:tr h="280392">
                <a:tc>
                  <a:txBody>
                    <a:bodyPr/>
                    <a:lstStyle/>
                    <a:p>
                      <a:pPr algn="l" fontAlgn="ctr"/>
                      <a:r>
                        <a:rPr lang="ru-RU" sz="900" u="none" strike="noStrike">
                          <a:effectLst/>
                        </a:rPr>
                        <a:t>10900000000000000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ЗАДОЛЖЕННОСТЬ И ПЕРЕРАСЧЕТЫ ПО ОТМЕНЕННЫМ НАЛОГАМ, СБОРАМ И ИНЫМ ОБЯЗАТЕЛЬНЫМ ПЛАТЕЖАМ</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-118,34</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-9,27</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361477581"/>
                  </a:ext>
                </a:extLst>
              </a:tr>
              <a:tr h="331394">
                <a:tc>
                  <a:txBody>
                    <a:bodyPr/>
                    <a:lstStyle/>
                    <a:p>
                      <a:pPr algn="l" fontAlgn="ctr"/>
                      <a:r>
                        <a:rPr lang="ru-RU" sz="900" u="none" strike="noStrike">
                          <a:effectLst/>
                        </a:rPr>
                        <a:t>11100000000000000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ДОХОДЫ ОТ ИСПОЛЬЗОВАНИЯ ИМУЩЕСТВА, НАХОДЯЩЕГОСЯ В ГОСУДАРСТВЕННОЙ И МУНИЦИПАЛЬНОЙ СОБСТВЕННОСТИ</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12914,51</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21454,42</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18645,30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19950,60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19950,60</a:t>
                      </a:r>
                      <a:endParaRPr lang="ru-RU"/>
                    </a:p>
                  </a:txBody>
                  <a:tcPr marL="5331" marR="5331" marT="5331" marB="0" anchor="b"/>
                </a:tc>
                <a:tc hMerge="1">
                  <a:txBody>
                    <a:bodyPr/>
                    <a:lstStyle/>
                    <a:p>
                      <a:pPr algn="r" fontAlgn="b"/>
                      <a:r>
                        <a:rPr lang="ru-RU" sz="900" u="none" strike="noStrike">
                          <a:effectLst/>
                        </a:rPr>
                        <a:t>20349,60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20349,60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647513109"/>
                  </a:ext>
                </a:extLst>
              </a:tr>
              <a:tr h="188709">
                <a:tc>
                  <a:txBody>
                    <a:bodyPr/>
                    <a:lstStyle/>
                    <a:p>
                      <a:pPr algn="l" fontAlgn="ctr"/>
                      <a:r>
                        <a:rPr lang="ru-RU" sz="900" u="none" strike="noStrike">
                          <a:effectLst/>
                        </a:rPr>
                        <a:t>11300000000000000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ДОХОДЫ ОТ ОКАЗАНИЯ ПЛАТНЫХ УСЛУГ И КОМПЕНСАЦИИ ЗАТРАТ ГОСУДАРСТВА</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151,48</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635687177"/>
                  </a:ext>
                </a:extLst>
              </a:tr>
              <a:tr h="256563">
                <a:tc>
                  <a:txBody>
                    <a:bodyPr/>
                    <a:lstStyle/>
                    <a:p>
                      <a:pPr algn="l" fontAlgn="ctr"/>
                      <a:r>
                        <a:rPr lang="ru-RU" sz="900" u="none" strike="noStrike">
                          <a:effectLst/>
                        </a:rPr>
                        <a:t>11400000000000000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ДОХОДЫ ОТ ПРОДАЖИ МАТЕРИАЛЬНЫХ И НЕМАТЕРИАЛЬНЫХ АКТИВОВ</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3909,85</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10448,66</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7532,00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8059,00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8059,00</a:t>
                      </a:r>
                      <a:endParaRPr lang="ru-RU" dirty="0"/>
                    </a:p>
                  </a:txBody>
                  <a:tcPr marL="5331" marR="5331" marT="5331" marB="0" anchor="b"/>
                </a:tc>
                <a:tc hMerge="1">
                  <a:txBody>
                    <a:bodyPr/>
                    <a:lstStyle/>
                    <a:p>
                      <a:pPr algn="r" fontAlgn="b"/>
                      <a:r>
                        <a:rPr lang="ru-RU" sz="900" u="none" strike="noStrike">
                          <a:effectLst/>
                        </a:rPr>
                        <a:t>8220,00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8220,00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85867110"/>
                  </a:ext>
                </a:extLst>
              </a:tr>
              <a:tr h="106901">
                <a:tc>
                  <a:txBody>
                    <a:bodyPr/>
                    <a:lstStyle/>
                    <a:p>
                      <a:pPr algn="l" fontAlgn="ctr"/>
                      <a:r>
                        <a:rPr lang="ru-RU" sz="900" u="none" strike="noStrike">
                          <a:effectLst/>
                        </a:rPr>
                        <a:t>11600000000000000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ШТРАФЫ, САНКЦИИ, ВОЗМЕЩЕНИЕ УЩЕРБА</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1207,28</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536,57</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447,00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478,30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478,30</a:t>
                      </a:r>
                      <a:endParaRPr lang="ru-RU"/>
                    </a:p>
                  </a:txBody>
                  <a:tcPr marL="5331" marR="5331" marT="5331" marB="0" anchor="b"/>
                </a:tc>
                <a:tc hMerge="1">
                  <a:txBody>
                    <a:bodyPr/>
                    <a:lstStyle/>
                    <a:p>
                      <a:pPr algn="r" fontAlgn="b"/>
                      <a:r>
                        <a:rPr lang="ru-RU" sz="900" u="none" strike="noStrike">
                          <a:effectLst/>
                        </a:rPr>
                        <a:t>488,00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488,00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2494190241"/>
                  </a:ext>
                </a:extLst>
              </a:tr>
              <a:tr h="106901">
                <a:tc>
                  <a:txBody>
                    <a:bodyPr/>
                    <a:lstStyle/>
                    <a:p>
                      <a:pPr algn="l" fontAlgn="ctr"/>
                      <a:r>
                        <a:rPr lang="ru-RU" sz="900" u="none" strike="noStrike">
                          <a:effectLst/>
                        </a:rPr>
                        <a:t>11700000000000000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ПРОЧИЕ НЕНАЛОГОВЫЕ ДОХОДЫ</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291,54</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445,46</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752,60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321,00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321,00</a:t>
                      </a:r>
                      <a:endParaRPr lang="ru-RU" dirty="0"/>
                    </a:p>
                  </a:txBody>
                  <a:tcPr marL="5331" marR="5331" marT="5331" marB="0" anchor="b"/>
                </a:tc>
                <a:tc hMerge="1">
                  <a:txBody>
                    <a:bodyPr/>
                    <a:lstStyle/>
                    <a:p>
                      <a:pPr algn="r" fontAlgn="b"/>
                      <a:r>
                        <a:rPr lang="ru-RU" sz="900" u="none" strike="noStrike">
                          <a:effectLst/>
                        </a:rPr>
                        <a:t>327,00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327,00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487377132"/>
                  </a:ext>
                </a:extLst>
              </a:tr>
              <a:tr h="106901">
                <a:tc>
                  <a:txBody>
                    <a:bodyPr/>
                    <a:lstStyle/>
                    <a:p>
                      <a:pPr algn="l" fontAlgn="ctr"/>
                      <a:r>
                        <a:rPr lang="ru-RU" sz="900" u="none" strike="noStrike">
                          <a:effectLst/>
                        </a:rPr>
                        <a:t>20000000000000000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БЕЗВОЗМЕЗДНЫЕ ПОСТУПЛЕНИЯ</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1605,46</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65923,80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60576,38</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0,00</a:t>
                      </a:r>
                      <a:endParaRPr lang="ru-RU"/>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3134730988"/>
                  </a:ext>
                </a:extLst>
              </a:tr>
              <a:tr h="280392">
                <a:tc>
                  <a:txBody>
                    <a:bodyPr/>
                    <a:lstStyle/>
                    <a:p>
                      <a:pPr algn="l" fontAlgn="ctr"/>
                      <a:r>
                        <a:rPr lang="ru-RU" sz="900" u="none" strike="noStrike">
                          <a:effectLst/>
                        </a:rPr>
                        <a:t>20200000000000000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БЕЗВОЗМЕЗДНЫЕ ПОСТУПЛЕНИЯ ОТ ДРУГИХ БЮДЖЕТОВ БЮДЖЕТНОЙ СИСТЕМЫ РОССИЙСКОЙ ФЕДЕРАЦИИ</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2725,45</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66652,43</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60576,38</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860955918"/>
                  </a:ext>
                </a:extLst>
              </a:tr>
              <a:tr h="188709">
                <a:tc>
                  <a:txBody>
                    <a:bodyPr/>
                    <a:lstStyle/>
                    <a:p>
                      <a:pPr algn="l" fontAlgn="ctr"/>
                      <a:r>
                        <a:rPr lang="ru-RU" sz="900" u="none" strike="noStrike">
                          <a:effectLst/>
                        </a:rPr>
                        <a:t>20220000000000150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Субсидии бюджетам бюджетной системы Российской Федерации (межбюджетные субсидии)</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26404,93</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16462,49</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213158355"/>
                  </a:ext>
                </a:extLst>
              </a:tr>
              <a:tr h="106901">
                <a:tc>
                  <a:txBody>
                    <a:bodyPr/>
                    <a:lstStyle/>
                    <a:p>
                      <a:pPr algn="l" fontAlgn="ctr"/>
                      <a:r>
                        <a:rPr lang="ru-RU" sz="900" u="none" strike="noStrike">
                          <a:effectLst/>
                        </a:rPr>
                        <a:t>20240000000000150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Иные межбюджетные трансферты</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2725,45</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40247,51</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44113,89</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a:effectLst/>
                        </a:rPr>
                        <a:t>0,00</a:t>
                      </a:r>
                      <a:endParaRPr lang="ru-RU"/>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944235034"/>
                  </a:ext>
                </a:extLst>
              </a:tr>
              <a:tr h="463756">
                <a:tc>
                  <a:txBody>
                    <a:bodyPr/>
                    <a:lstStyle/>
                    <a:p>
                      <a:pPr algn="l" fontAlgn="ctr"/>
                      <a:r>
                        <a:rPr lang="ru-RU" sz="900" u="none" strike="noStrike">
                          <a:effectLst/>
                        </a:rPr>
                        <a:t>21800000000000000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0,71</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4177258062"/>
                  </a:ext>
                </a:extLst>
              </a:tr>
              <a:tr h="280392">
                <a:tc>
                  <a:txBody>
                    <a:bodyPr/>
                    <a:lstStyle/>
                    <a:p>
                      <a:pPr algn="l" fontAlgn="ctr"/>
                      <a:r>
                        <a:rPr lang="ru-RU" sz="900" u="none" strike="noStrike">
                          <a:effectLst/>
                        </a:rPr>
                        <a:t>21900000000000000</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ВОЗВРАТ ОСТАТКОВ СУБСИДИЙ, СУБВЕНЦИЙ И ИНЫХ МЕЖБЮДЖЕТНЫХ ТРАНСФЕРТОВ, ИМЕЮЩИХ ЦЕЛЕВОЕ НАЗНАЧЕНИЕ, ПРОШЛЫХ ЛЕТ</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-1120,70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-728,63</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0,00</a:t>
                      </a:r>
                      <a:endParaRPr lang="ru-RU" dirty="0"/>
                    </a:p>
                  </a:txBody>
                  <a:tcPr marL="5331" marR="5331" marT="5331" marB="0" anchor="b"/>
                </a:tc>
                <a:tc hMerge="1">
                  <a:txBody>
                    <a:bodyPr/>
                    <a:lstStyle/>
                    <a:p>
                      <a:pPr algn="r" fontAlgn="b"/>
                      <a:r>
                        <a:rPr lang="ru-RU" sz="900" u="none" strike="noStrike">
                          <a:effectLst/>
                        </a:rPr>
                        <a:t>0,00</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0,00</a:t>
                      </a:r>
                      <a:endParaRPr lang="ru-RU" sz="900" b="0" i="0" u="none" strike="noStrike" dirty="0">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119119234"/>
                  </a:ext>
                </a:extLst>
              </a:tr>
              <a:tr h="106901">
                <a:tc>
                  <a:txBody>
                    <a:bodyPr/>
                    <a:lstStyle/>
                    <a:p>
                      <a:pPr algn="l" fontAlgn="ctr"/>
                      <a:r>
                        <a:rPr lang="ru-RU" sz="900" u="none" strike="noStrike">
                          <a:effectLst/>
                        </a:rPr>
                        <a:t>ИТОГО  </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l" fontAlgn="ctr"/>
                      <a:r>
                        <a:rPr lang="ru-RU" sz="900" u="none" strike="noStrike">
                          <a:effectLst/>
                        </a:rPr>
                        <a:t> </a:t>
                      </a:r>
                      <a:endParaRPr lang="ru-RU" sz="900" b="0" i="0" u="none" strike="noStrike">
                        <a:solidFill>
                          <a:srgbClr val="000000"/>
                        </a:solidFill>
                        <a:effectLst/>
                        <a:latin typeface="Times New Roman" panose="02020603050405020304" pitchFamily="18" charset="0"/>
                      </a:endParaRPr>
                    </a:p>
                  </a:txBody>
                  <a:tcPr marL="5331" marR="5331" marT="5331" marB="0" anchor="ctr"/>
                </a:tc>
                <a:tc>
                  <a:txBody>
                    <a:bodyPr/>
                    <a:lstStyle/>
                    <a:p>
                      <a:pPr algn="ctr" fontAlgn="b"/>
                      <a:r>
                        <a:rPr lang="ru-RU" sz="900" u="none" strike="noStrike">
                          <a:effectLst/>
                        </a:rPr>
                        <a:t>133674,36</a:t>
                      </a:r>
                      <a:endParaRPr lang="ru-RU" sz="900" b="0" i="0" u="none" strike="noStrike">
                        <a:effectLst/>
                        <a:latin typeface="Times New Roman" panose="02020603050405020304" pitchFamily="18" charset="0"/>
                      </a:endParaRPr>
                    </a:p>
                  </a:txBody>
                  <a:tcPr marL="5331" marR="5331" marT="5331" marB="0" anchor="b"/>
                </a:tc>
                <a:tc>
                  <a:txBody>
                    <a:bodyPr/>
                    <a:lstStyle/>
                    <a:p>
                      <a:pPr algn="ctr" fontAlgn="b"/>
                      <a:r>
                        <a:rPr lang="ru-RU" sz="900" u="none" strike="noStrike">
                          <a:effectLst/>
                        </a:rPr>
                        <a:t>242610,46</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fontAlgn="b"/>
                      <a:r>
                        <a:rPr lang="ru-RU" sz="900" u="none" strike="noStrike">
                          <a:effectLst/>
                        </a:rPr>
                        <a:t>225335,98</a:t>
                      </a:r>
                      <a:endParaRPr lang="ru-RU" sz="900" b="0" i="0" u="none" strike="noStrike">
                        <a:effectLst/>
                        <a:latin typeface="Times New Roman" panose="02020603050405020304" pitchFamily="18" charset="0"/>
                      </a:endParaRPr>
                    </a:p>
                  </a:txBody>
                  <a:tcPr marL="5331" marR="5331" marT="5331" marB="0" anchor="b"/>
                </a:tc>
                <a:tc hMerge="1">
                  <a:txBody>
                    <a:bodyPr/>
                    <a:lstStyle/>
                    <a:p>
                      <a:pPr algn="r" fontAlgn="b"/>
                      <a:r>
                        <a:rPr lang="ru-RU" sz="900" u="none" strike="noStrike">
                          <a:effectLst/>
                        </a:rPr>
                        <a:t>175808,00</a:t>
                      </a:r>
                      <a:endParaRPr lang="ru-RU" sz="900" b="0" i="0" u="none" strike="noStrike">
                        <a:effectLst/>
                        <a:latin typeface="Times New Roman" panose="02020603050405020304" pitchFamily="18" charset="0"/>
                      </a:endParaRPr>
                    </a:p>
                  </a:txBody>
                  <a:tcPr marL="5331" marR="5331" marT="5331" marB="0" anchor="b"/>
                </a:tc>
                <a:tc gridSpan="2">
                  <a:txBody>
                    <a:bodyPr/>
                    <a:lstStyle/>
                    <a:p>
                      <a:pPr algn="ctr"/>
                      <a:r>
                        <a:rPr lang="ru-RU" sz="900" u="none" strike="noStrike" dirty="0">
                          <a:effectLst/>
                        </a:rPr>
                        <a:t>175808,00</a:t>
                      </a:r>
                      <a:endParaRPr lang="ru-RU" dirty="0"/>
                    </a:p>
                  </a:txBody>
                  <a:tcPr marL="5331" marR="5331" marT="5331" marB="0" anchor="b"/>
                </a:tc>
                <a:tc hMerge="1">
                  <a:txBody>
                    <a:bodyPr/>
                    <a:lstStyle/>
                    <a:p>
                      <a:pPr algn="r" fontAlgn="b"/>
                      <a:r>
                        <a:rPr lang="ru-RU" sz="900" u="none" strike="noStrike" dirty="0">
                          <a:effectLst/>
                        </a:rPr>
                        <a:t>179324,00</a:t>
                      </a:r>
                      <a:endParaRPr lang="ru-RU" sz="900" b="0" i="0" u="none" strike="noStrike" dirty="0">
                        <a:effectLst/>
                        <a:latin typeface="Times New Roman" panose="02020603050405020304" pitchFamily="18" charset="0"/>
                      </a:endParaRPr>
                    </a:p>
                  </a:txBody>
                  <a:tcPr marL="5331" marR="5331" marT="5331" marB="0" anchor="b"/>
                </a:tc>
                <a:tc>
                  <a:txBody>
                    <a:bodyPr/>
                    <a:lstStyle/>
                    <a:p>
                      <a:pPr algn="ctr" fontAlgn="b"/>
                      <a:r>
                        <a:rPr lang="ru-RU" sz="900" u="none" strike="noStrike" dirty="0">
                          <a:effectLst/>
                        </a:rPr>
                        <a:t>179324,00</a:t>
                      </a:r>
                      <a:endParaRPr lang="ru-RU" sz="900" b="0" i="0" u="none" strike="noStrike" dirty="0">
                        <a:effectLst/>
                        <a:latin typeface="Times New Roman" panose="02020603050405020304" pitchFamily="18" charset="0"/>
                      </a:endParaRPr>
                    </a:p>
                  </a:txBody>
                  <a:tcPr marL="5331" marR="5331" marT="5331" marB="0" anchor="b"/>
                </a:tc>
                <a:extLst>
                  <a:ext uri="{0D108BD9-81ED-4DB2-BD59-A6C34878D82A}">
                    <a16:rowId xmlns:a16="http://schemas.microsoft.com/office/drawing/2014/main" val="2224311139"/>
                  </a:ext>
                </a:extLst>
              </a:tr>
            </a:tbl>
          </a:graphicData>
        </a:graphic>
      </p:graphicFrame>
    </p:spTree>
    <p:extLst>
      <p:ext uri="{BB962C8B-B14F-4D97-AF65-F5344CB8AC3E}">
        <p14:creationId xmlns:p14="http://schemas.microsoft.com/office/powerpoint/2010/main" val="407307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p:nvPr>
        </p:nvSpPr>
        <p:spPr>
          <a:xfrm>
            <a:off x="142844" y="214290"/>
            <a:ext cx="8858311" cy="622422"/>
          </a:xfrm>
        </p:spPr>
        <p:txBody>
          <a:bodyPr>
            <a:noAutofit/>
          </a:bodyPr>
          <a:lstStyle/>
          <a:p>
            <a:r>
              <a:rPr lang="ru-RU" sz="2000" b="1" dirty="0">
                <a:solidFill>
                  <a:schemeClr val="bg1"/>
                </a:solidFill>
                <a:latin typeface="Times New Roman" pitchFamily="18" charset="0"/>
                <a:cs typeface="Times New Roman" pitchFamily="18" charset="0"/>
              </a:rPr>
              <a:t>Структура доходной части бюджета городского поселения город Благовещенск  муниципального района Благовещенский район на 2023 год и на плановый период 2024 и 2025 годов, %</a:t>
            </a:r>
          </a:p>
        </p:txBody>
      </p:sp>
      <p:graphicFrame>
        <p:nvGraphicFramePr>
          <p:cNvPr id="5" name="Диаграмма 4"/>
          <p:cNvGraphicFramePr/>
          <p:nvPr>
            <p:extLst>
              <p:ext uri="{D42A27DB-BD31-4B8C-83A1-F6EECF244321}">
                <p14:modId xmlns:p14="http://schemas.microsoft.com/office/powerpoint/2010/main" val="186884562"/>
              </p:ext>
            </p:extLst>
          </p:nvPr>
        </p:nvGraphicFramePr>
        <p:xfrm>
          <a:off x="427841" y="1467981"/>
          <a:ext cx="8570294" cy="50553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4427884" y="3888317"/>
            <a:ext cx="714380" cy="35719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t>16,4%</a:t>
            </a:r>
          </a:p>
        </p:txBody>
      </p:sp>
      <p:sp>
        <p:nvSpPr>
          <p:cNvPr id="7" name="TextBox 1"/>
          <p:cNvSpPr txBox="1"/>
          <p:nvPr/>
        </p:nvSpPr>
        <p:spPr>
          <a:xfrm>
            <a:off x="4499992" y="5336094"/>
            <a:ext cx="857256" cy="35719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t>16,4%</a:t>
            </a:r>
          </a:p>
        </p:txBody>
      </p:sp>
      <p:sp>
        <p:nvSpPr>
          <p:cNvPr id="8" name="TextBox 1"/>
          <p:cNvSpPr txBox="1"/>
          <p:nvPr/>
        </p:nvSpPr>
        <p:spPr>
          <a:xfrm>
            <a:off x="4644008" y="2492896"/>
            <a:ext cx="785817" cy="304835"/>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t>26,9%</a:t>
            </a:r>
          </a:p>
        </p:txBody>
      </p:sp>
      <p:sp>
        <p:nvSpPr>
          <p:cNvPr id="12" name="TextBox 1"/>
          <p:cNvSpPr txBox="1"/>
          <p:nvPr/>
        </p:nvSpPr>
        <p:spPr>
          <a:xfrm>
            <a:off x="3999256" y="3429000"/>
            <a:ext cx="785818" cy="357191"/>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t>12,1%</a:t>
            </a:r>
          </a:p>
        </p:txBody>
      </p:sp>
      <p:sp>
        <p:nvSpPr>
          <p:cNvPr id="2" name="Номер слайда 1"/>
          <p:cNvSpPr>
            <a:spLocks noGrp="1"/>
          </p:cNvSpPr>
          <p:nvPr>
            <p:ph type="sldNum" sz="quarter" idx="12"/>
          </p:nvPr>
        </p:nvSpPr>
        <p:spPr/>
        <p:txBody>
          <a:bodyPr/>
          <a:lstStyle/>
          <a:p>
            <a:pPr>
              <a:defRPr/>
            </a:pPr>
            <a:fld id="{8F44CFBD-DB38-491C-BBBB-0A9B44D0910E}" type="slidenum">
              <a:rPr lang="ru-RU" smtClean="0"/>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0"/>
            <a:ext cx="9180512" cy="1051560"/>
          </a:xfrm>
        </p:spPr>
        <p:txBody>
          <a:bodyPr>
            <a:noAutofit/>
          </a:bodyPr>
          <a:lstStyle/>
          <a:p>
            <a:r>
              <a:rPr lang="ru-RU" sz="2000" b="1" dirty="0">
                <a:solidFill>
                  <a:schemeClr val="bg1"/>
                </a:solidFill>
                <a:effectLst/>
                <a:latin typeface="Times New Roman" pitchFamily="18" charset="0"/>
                <a:cs typeface="Times New Roman" pitchFamily="18" charset="0"/>
              </a:rPr>
              <a:t>Структура налоговых и неналоговых доходов </a:t>
            </a:r>
            <a:r>
              <a:rPr lang="ru-RU" sz="2000" b="1" dirty="0">
                <a:solidFill>
                  <a:schemeClr val="bg1"/>
                </a:solidFill>
                <a:latin typeface="Times New Roman" pitchFamily="18" charset="0"/>
                <a:cs typeface="Times New Roman" pitchFamily="18" charset="0"/>
              </a:rPr>
              <a:t>бюджета городского поселения город Благовещенск  </a:t>
            </a:r>
            <a:r>
              <a:rPr lang="ru-RU" sz="2000" b="1" dirty="0">
                <a:solidFill>
                  <a:schemeClr val="bg1"/>
                </a:solidFill>
                <a:effectLst/>
                <a:latin typeface="Times New Roman" pitchFamily="18" charset="0"/>
                <a:cs typeface="Times New Roman" pitchFamily="18" charset="0"/>
              </a:rPr>
              <a:t>муниципального района Благовещенский район на 2023 год и на плановый период 2024 и 2025 годов, %</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319149420"/>
              </p:ext>
            </p:extLst>
          </p:nvPr>
        </p:nvGraphicFramePr>
        <p:xfrm>
          <a:off x="0" y="1142983"/>
          <a:ext cx="9144000" cy="5578491"/>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pPr>
              <a:defRPr/>
            </a:pPr>
            <a:fld id="{CF39BF6B-DAF0-46C4-B086-178A7177BFD0}"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981200" y="1600200"/>
            <a:ext cx="7010400" cy="2746375"/>
          </a:xfrm>
          <a:prstGeom prst="rect">
            <a:avLst/>
          </a:prstGeom>
          <a:noFill/>
          <a:ln w="9525">
            <a:noFill/>
            <a:miter lim="800000"/>
            <a:headEnd/>
            <a:tailEnd/>
          </a:ln>
        </p:spPr>
        <p:txBody>
          <a:bodyPr>
            <a:spAutoFit/>
          </a:bodyPr>
          <a:lstStyle/>
          <a:p>
            <a:pPr marL="25400" indent="368300" algn="ctr">
              <a:lnSpc>
                <a:spcPts val="1925"/>
              </a:lnSpc>
              <a:spcBef>
                <a:spcPts val="1675"/>
              </a:spcBef>
            </a:pPr>
            <a:r>
              <a:rPr lang="ru-RU" sz="2400" i="1" dirty="0">
                <a:solidFill>
                  <a:srgbClr val="000000"/>
                </a:solidFill>
                <a:latin typeface="Times New Roman" pitchFamily="18" charset="0"/>
                <a:cs typeface="Times New Roman" pitchFamily="18" charset="0"/>
              </a:rPr>
              <a:t> </a:t>
            </a:r>
            <a:r>
              <a:rPr lang="ru-RU" sz="1800" b="1" i="1" dirty="0">
                <a:solidFill>
                  <a:srgbClr val="000000"/>
                </a:solidFill>
                <a:latin typeface="Times New Roman" pitchFamily="18" charset="0"/>
                <a:cs typeface="Times New Roman" pitchFamily="18" charset="0"/>
              </a:rPr>
              <a:t>Уважаемые жители города Благовещенск!</a:t>
            </a:r>
          </a:p>
          <a:p>
            <a:pPr marL="25400" indent="368300" algn="ctr">
              <a:lnSpc>
                <a:spcPts val="1925"/>
              </a:lnSpc>
              <a:spcBef>
                <a:spcPts val="1675"/>
              </a:spcBef>
            </a:pPr>
            <a:r>
              <a:rPr lang="ru-RU" sz="1800" b="1" i="1" dirty="0">
                <a:solidFill>
                  <a:srgbClr val="000000"/>
                </a:solidFill>
                <a:latin typeface="Times New Roman" pitchFamily="18" charset="0"/>
                <a:cs typeface="Times New Roman" pitchFamily="18" charset="0"/>
              </a:rPr>
              <a:t> </a:t>
            </a:r>
            <a:endParaRPr lang="ru-RU" sz="1800" b="1" i="1" dirty="0">
              <a:latin typeface="Times New Roman" pitchFamily="18" charset="0"/>
              <a:cs typeface="Times New Roman" pitchFamily="18" charset="0"/>
            </a:endParaRPr>
          </a:p>
          <a:p>
            <a:pPr marL="25400" indent="368300" algn="ctr">
              <a:lnSpc>
                <a:spcPts val="1925"/>
              </a:lnSpc>
            </a:pPr>
            <a:r>
              <a:rPr lang="ru-RU" sz="1800" b="1" i="1" dirty="0">
                <a:latin typeface="Times New Roman" pitchFamily="18" charset="0"/>
                <a:cs typeface="Times New Roman" pitchFamily="18" charset="0"/>
              </a:rPr>
              <a:t>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a:t>
            </a:r>
            <a:endParaRPr lang="en-US" sz="1800" b="1" i="1" dirty="0">
              <a:latin typeface="Arial Rounded MT Bold" pitchFamily="34" charset="0"/>
              <a:cs typeface="Times New Roman" pitchFamily="18" charset="0"/>
            </a:endParaRPr>
          </a:p>
          <a:p>
            <a:pPr marL="25400" indent="368300" algn="ctr">
              <a:lnSpc>
                <a:spcPts val="1925"/>
              </a:lnSpc>
            </a:pPr>
            <a:r>
              <a:rPr lang="ru-RU" sz="1800" b="1" i="1" dirty="0">
                <a:latin typeface="Times New Roman" pitchFamily="18" charset="0"/>
                <a:cs typeface="Times New Roman" pitchFamily="18" charset="0"/>
              </a:rPr>
              <a:t>Мы надеемся, что данная информация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r>
              <a:rPr lang="ru-RU" sz="1600" b="1" i="1" dirty="0">
                <a:latin typeface="Times New Roman" pitchFamily="18" charset="0"/>
                <a:cs typeface="Times New Roman" pitchFamily="18" charset="0"/>
              </a:rPr>
              <a:t>.</a:t>
            </a:r>
            <a:endParaRPr lang="ru-RU" sz="1600" b="1" dirty="0"/>
          </a:p>
        </p:txBody>
      </p:sp>
      <p:pic>
        <p:nvPicPr>
          <p:cNvPr id="2" name="Рисунок 1">
            <a:extLst>
              <a:ext uri="{FF2B5EF4-FFF2-40B4-BE49-F238E27FC236}">
                <a16:creationId xmlns:a16="http://schemas.microsoft.com/office/drawing/2014/main" id="{8761C3CA-E071-49B6-9F7E-B53C2C13B8B0}"/>
              </a:ext>
            </a:extLst>
          </p:cNvPr>
          <p:cNvPicPr>
            <a:picLocks noChangeAspect="1"/>
          </p:cNvPicPr>
          <p:nvPr/>
        </p:nvPicPr>
        <p:blipFill>
          <a:blip r:embed="rId2"/>
          <a:stretch>
            <a:fillRect/>
          </a:stretch>
        </p:blipFill>
        <p:spPr>
          <a:xfrm>
            <a:off x="467544" y="2276872"/>
            <a:ext cx="1428750" cy="18859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01" y="142852"/>
            <a:ext cx="8643998" cy="549844"/>
          </a:xfrm>
        </p:spPr>
        <p:txBody>
          <a:bodyPr>
            <a:noAutofit/>
          </a:bodyPr>
          <a:lstStyle/>
          <a:p>
            <a:r>
              <a:rPr lang="ru-RU" sz="2500" b="1" dirty="0">
                <a:solidFill>
                  <a:schemeClr val="bg1"/>
                </a:solidFill>
                <a:effectLst/>
                <a:latin typeface="Times New Roman" pitchFamily="18" charset="0"/>
                <a:cs typeface="Times New Roman" pitchFamily="18" charset="0"/>
              </a:rPr>
              <a:t>Безвозмездные поступления из бюджетов других уровней, тыс. рублей</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474342817"/>
              </p:ext>
            </p:extLst>
          </p:nvPr>
        </p:nvGraphicFramePr>
        <p:xfrm>
          <a:off x="250001" y="857232"/>
          <a:ext cx="8643998" cy="5572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73353724"/>
              </p:ext>
            </p:extLst>
          </p:nvPr>
        </p:nvGraphicFramePr>
        <p:xfrm>
          <a:off x="1475656" y="1484784"/>
          <a:ext cx="6408711" cy="1224136"/>
        </p:xfrm>
        <a:graphic>
          <a:graphicData uri="http://schemas.openxmlformats.org/drawingml/2006/table">
            <a:tbl>
              <a:tblPr firstRow="1" bandRow="1">
                <a:tableStyleId>{21E4AEA4-8DFA-4A89-87EB-49C32662AFE0}</a:tableStyleId>
              </a:tblPr>
              <a:tblGrid>
                <a:gridCol w="2054181">
                  <a:extLst>
                    <a:ext uri="{9D8B030D-6E8A-4147-A177-3AD203B41FA5}">
                      <a16:colId xmlns:a16="http://schemas.microsoft.com/office/drawing/2014/main" val="20000"/>
                    </a:ext>
                  </a:extLst>
                </a:gridCol>
                <a:gridCol w="2177265">
                  <a:extLst>
                    <a:ext uri="{9D8B030D-6E8A-4147-A177-3AD203B41FA5}">
                      <a16:colId xmlns:a16="http://schemas.microsoft.com/office/drawing/2014/main" val="20001"/>
                    </a:ext>
                  </a:extLst>
                </a:gridCol>
                <a:gridCol w="2177265">
                  <a:extLst>
                    <a:ext uri="{9D8B030D-6E8A-4147-A177-3AD203B41FA5}">
                      <a16:colId xmlns:a16="http://schemas.microsoft.com/office/drawing/2014/main" val="20002"/>
                    </a:ext>
                  </a:extLst>
                </a:gridCol>
              </a:tblGrid>
              <a:tr h="820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solidFill>
                        </a:rPr>
                        <a:t>2023 год (проект)</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solidFill>
                        </a:rPr>
                        <a:t>2024 год (проект)</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solidFill>
                        </a:rPr>
                        <a:t>2025 год (проект)</a:t>
                      </a:r>
                    </a:p>
                    <a:p>
                      <a:pPr algn="ctr"/>
                      <a:endParaRPr lang="ru-RU" b="1" dirty="0">
                        <a:solidFill>
                          <a:schemeClr val="tx1"/>
                        </a:solidFill>
                      </a:endParaRPr>
                    </a:p>
                  </a:txBody>
                  <a:tcPr/>
                </a:tc>
                <a:extLst>
                  <a:ext uri="{0D108BD9-81ED-4DB2-BD59-A6C34878D82A}">
                    <a16:rowId xmlns:a16="http://schemas.microsoft.com/office/drawing/2014/main" val="10000"/>
                  </a:ext>
                </a:extLst>
              </a:tr>
              <a:tr h="403159">
                <a:tc>
                  <a:txBody>
                    <a:bodyPr/>
                    <a:lstStyle/>
                    <a:p>
                      <a:pPr algn="r" fontAlgn="b"/>
                      <a:r>
                        <a:rPr lang="ru-RU" sz="2400" b="1" i="0" u="none" strike="noStrike" dirty="0">
                          <a:effectLst/>
                          <a:latin typeface="Times New Roman" panose="02020603050405020304" pitchFamily="18" charset="0"/>
                        </a:rPr>
                        <a:t>60 576,38</a:t>
                      </a:r>
                    </a:p>
                  </a:txBody>
                  <a:tcPr marL="9525" marR="9525" marT="9525" marB="0" anchor="b"/>
                </a:tc>
                <a:tc>
                  <a:txBody>
                    <a:bodyPr/>
                    <a:lstStyle/>
                    <a:p>
                      <a:pPr algn="r" fontAlgn="b"/>
                      <a:r>
                        <a:rPr lang="ru-RU" sz="2400" b="1" i="0" u="none" strike="noStrike" dirty="0">
                          <a:effectLst/>
                          <a:latin typeface="Times New Roman" panose="02020603050405020304" pitchFamily="18" charset="0"/>
                        </a:rPr>
                        <a:t>0,00</a:t>
                      </a:r>
                    </a:p>
                  </a:txBody>
                  <a:tcPr marL="9525" marR="9525" marT="9525" marB="0" anchor="b"/>
                </a:tc>
                <a:tc>
                  <a:txBody>
                    <a:bodyPr/>
                    <a:lstStyle/>
                    <a:p>
                      <a:pPr algn="r" fontAlgn="b"/>
                      <a:r>
                        <a:rPr lang="ru-RU" sz="2400" b="1" i="0" u="none" strike="noStrike" dirty="0">
                          <a:effectLst/>
                          <a:latin typeface="Times New Roman" panose="02020603050405020304" pitchFamily="18" charset="0"/>
                        </a:rPr>
                        <a:t>0,00</a:t>
                      </a:r>
                    </a:p>
                  </a:txBody>
                  <a:tcPr marL="9525" marR="9525" marT="9525" marB="0" anchor="b"/>
                </a:tc>
                <a:extLst>
                  <a:ext uri="{0D108BD9-81ED-4DB2-BD59-A6C34878D82A}">
                    <a16:rowId xmlns:a16="http://schemas.microsoft.com/office/drawing/2014/main" val="10001"/>
                  </a:ext>
                </a:extLst>
              </a:tr>
            </a:tbl>
          </a:graphicData>
        </a:graphic>
      </p:graphicFrame>
      <p:sp>
        <p:nvSpPr>
          <p:cNvPr id="3" name="Номер слайда 2"/>
          <p:cNvSpPr>
            <a:spLocks noGrp="1"/>
          </p:cNvSpPr>
          <p:nvPr>
            <p:ph type="sldNum" sz="quarter" idx="12"/>
          </p:nvPr>
        </p:nvSpPr>
        <p:spPr/>
        <p:txBody>
          <a:bodyPr/>
          <a:lstStyle/>
          <a:p>
            <a:pPr>
              <a:defRPr/>
            </a:pPr>
            <a:fld id="{CF39BF6B-DAF0-46C4-B086-178A7177BFD0}" type="slidenum">
              <a:rPr lang="ru-RU" smtClean="0"/>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
            <a:ext cx="8858312" cy="980728"/>
          </a:xfrm>
        </p:spPr>
        <p:txBody>
          <a:bodyPr>
            <a:noAutofit/>
          </a:bodyPr>
          <a:lstStyle/>
          <a:p>
            <a:r>
              <a:rPr lang="ru-RU" sz="2000" b="1" dirty="0">
                <a:solidFill>
                  <a:schemeClr val="bg1"/>
                </a:solidFill>
                <a:latin typeface="Times New Roman" pitchFamily="18" charset="0"/>
                <a:cs typeface="Times New Roman" pitchFamily="18" charset="0"/>
              </a:rPr>
              <a:t>Основные параметры бюджета городского поселения город Благовещенск  муниципального района Благовещенский район на 2023 год и на плановый период 2024 и 2025 годов, </a:t>
            </a:r>
            <a:r>
              <a:rPr lang="ru-RU" sz="2000" b="1" dirty="0">
                <a:solidFill>
                  <a:schemeClr val="bg1"/>
                </a:solidFill>
                <a:latin typeface="+mn-lt"/>
              </a:rPr>
              <a:t>тыс. рублей</a:t>
            </a: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015441103"/>
              </p:ext>
            </p:extLst>
          </p:nvPr>
        </p:nvGraphicFramePr>
        <p:xfrm>
          <a:off x="142844" y="1357298"/>
          <a:ext cx="8699531"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pPr>
              <a:defRPr/>
            </a:pPr>
            <a:fld id="{8F44CFBD-DB38-491C-BBBB-0A9B44D0910E}" type="slidenum">
              <a:rPr lang="ru-RU" smtClean="0"/>
              <a:pPr>
                <a:defRPr/>
              </a:pPr>
              <a:t>21</a:t>
            </a:fld>
            <a:endParaRPr lang="ru-RU"/>
          </a:p>
        </p:txBody>
      </p:sp>
    </p:spTree>
    <p:extLst>
      <p:ext uri="{BB962C8B-B14F-4D97-AF65-F5344CB8AC3E}">
        <p14:creationId xmlns:p14="http://schemas.microsoft.com/office/powerpoint/2010/main" val="12057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9"/>
          <p:cNvSpPr txBox="1"/>
          <p:nvPr/>
        </p:nvSpPr>
        <p:spPr>
          <a:xfrm>
            <a:off x="107504" y="-5680"/>
            <a:ext cx="9036496" cy="935513"/>
          </a:xfrm>
          <a:prstGeom prst="rect">
            <a:avLst/>
          </a:prstGeom>
        </p:spPr>
        <p:txBody>
          <a:bodyPr vert="horz" wrap="square" lIns="0" tIns="12065" rIns="0" bIns="0" rtlCol="0">
            <a:spAutoFit/>
          </a:bodyPr>
          <a:lstStyle/>
          <a:p>
            <a:pPr marL="12700" algn="ctr">
              <a:lnSpc>
                <a:spcPct val="100000"/>
              </a:lnSpc>
              <a:spcBef>
                <a:spcPts val="95"/>
              </a:spcBef>
            </a:pPr>
            <a:r>
              <a:rPr sz="2000" b="1" spc="-25" dirty="0" err="1">
                <a:solidFill>
                  <a:schemeClr val="bg1"/>
                </a:solidFill>
                <a:latin typeface="+mn-lt"/>
                <a:cs typeface="Arial"/>
              </a:rPr>
              <a:t>Расходы</a:t>
            </a:r>
            <a:r>
              <a:rPr lang="ru-RU" sz="2000" b="1" spc="-25" dirty="0">
                <a:solidFill>
                  <a:schemeClr val="bg1"/>
                </a:solidFill>
                <a:latin typeface="+mn-lt"/>
                <a:cs typeface="Arial"/>
              </a:rPr>
              <a:t> </a:t>
            </a:r>
            <a:r>
              <a:rPr sz="2000" b="1" spc="-20" dirty="0" err="1">
                <a:solidFill>
                  <a:schemeClr val="bg1"/>
                </a:solidFill>
                <a:latin typeface="+mn-lt"/>
                <a:cs typeface="Arial"/>
              </a:rPr>
              <a:t>бюджета</a:t>
            </a:r>
            <a:r>
              <a:rPr lang="ru-RU" sz="2000" b="1" spc="-20" dirty="0">
                <a:solidFill>
                  <a:schemeClr val="bg1"/>
                </a:solidFill>
                <a:latin typeface="+mn-lt"/>
                <a:cs typeface="Arial"/>
              </a:rPr>
              <a:t> городского поселения город Благовещенск муниципального района Благовещенский район </a:t>
            </a:r>
            <a:r>
              <a:rPr sz="2000" b="1" spc="-20" dirty="0">
                <a:solidFill>
                  <a:schemeClr val="bg1"/>
                </a:solidFill>
                <a:latin typeface="+mn-lt"/>
                <a:cs typeface="Arial"/>
              </a:rPr>
              <a:t>Республики </a:t>
            </a:r>
            <a:r>
              <a:rPr sz="2000" b="1" spc="-15" dirty="0">
                <a:solidFill>
                  <a:schemeClr val="bg1"/>
                </a:solidFill>
                <a:latin typeface="+mn-lt"/>
                <a:cs typeface="Arial"/>
              </a:rPr>
              <a:t>Башкортостан</a:t>
            </a:r>
            <a:r>
              <a:rPr lang="ru-RU" sz="2000" b="1" spc="-15" dirty="0">
                <a:solidFill>
                  <a:schemeClr val="bg1"/>
                </a:solidFill>
                <a:latin typeface="+mn-lt"/>
                <a:cs typeface="Arial"/>
              </a:rPr>
              <a:t> в разрезе отраслей на 2023-2025 годы</a:t>
            </a:r>
            <a:r>
              <a:rPr sz="2000" b="1" spc="-15" dirty="0">
                <a:solidFill>
                  <a:schemeClr val="bg1"/>
                </a:solidFill>
                <a:latin typeface="+mn-lt"/>
                <a:cs typeface="Arial"/>
              </a:rPr>
              <a:t>, </a:t>
            </a:r>
            <a:r>
              <a:rPr lang="ru-RU" sz="2000" b="1" spc="-5" dirty="0">
                <a:solidFill>
                  <a:schemeClr val="bg1"/>
                </a:solidFill>
                <a:latin typeface="+mn-lt"/>
                <a:cs typeface="Arial"/>
              </a:rPr>
              <a:t>тыс.</a:t>
            </a:r>
            <a:r>
              <a:rPr sz="2000" b="1" spc="265" dirty="0">
                <a:solidFill>
                  <a:schemeClr val="bg1"/>
                </a:solidFill>
                <a:latin typeface="+mn-lt"/>
                <a:cs typeface="Arial"/>
              </a:rPr>
              <a:t> </a:t>
            </a:r>
            <a:r>
              <a:rPr sz="2000" b="1" spc="-15" dirty="0">
                <a:solidFill>
                  <a:schemeClr val="bg1"/>
                </a:solidFill>
                <a:latin typeface="+mn-lt"/>
                <a:cs typeface="Arial"/>
              </a:rPr>
              <a:t>рублей</a:t>
            </a:r>
            <a:endParaRPr sz="2000" dirty="0">
              <a:solidFill>
                <a:schemeClr val="bg1"/>
              </a:solidFill>
              <a:latin typeface="+mn-lt"/>
              <a:cs typeface="Arial"/>
            </a:endParaRPr>
          </a:p>
        </p:txBody>
      </p:sp>
      <p:sp>
        <p:nvSpPr>
          <p:cNvPr id="9" name="object 177"/>
          <p:cNvSpPr/>
          <p:nvPr/>
        </p:nvSpPr>
        <p:spPr>
          <a:xfrm>
            <a:off x="322772" y="3604871"/>
            <a:ext cx="500066" cy="321471"/>
          </a:xfrm>
          <a:prstGeom prst="rect">
            <a:avLst/>
          </a:prstGeom>
          <a: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0" name="object 103"/>
          <p:cNvSpPr/>
          <p:nvPr/>
        </p:nvSpPr>
        <p:spPr>
          <a:xfrm>
            <a:off x="430831" y="2805508"/>
            <a:ext cx="351576" cy="312630"/>
          </a:xfrm>
          <a:prstGeom prst="rect">
            <a:avLst/>
          </a:prstGeom>
          <a: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1" name="object 241"/>
          <p:cNvSpPr/>
          <p:nvPr/>
        </p:nvSpPr>
        <p:spPr>
          <a:xfrm>
            <a:off x="418218" y="3198321"/>
            <a:ext cx="471106" cy="285751"/>
          </a:xfrm>
          <a:prstGeom prst="rect">
            <a:avLst/>
          </a:prstGeom>
          <a: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2" name="object 110"/>
          <p:cNvSpPr/>
          <p:nvPr/>
        </p:nvSpPr>
        <p:spPr>
          <a:xfrm>
            <a:off x="418218" y="4043418"/>
            <a:ext cx="393432" cy="248888"/>
          </a:xfrm>
          <a:prstGeom prst="rect">
            <a:avLst/>
          </a:prstGeom>
          <a: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3" name="object 6"/>
          <p:cNvSpPr/>
          <p:nvPr/>
        </p:nvSpPr>
        <p:spPr>
          <a:xfrm>
            <a:off x="358491" y="4395634"/>
            <a:ext cx="428628" cy="285752"/>
          </a:xfrm>
          <a:prstGeom prst="rect">
            <a:avLst/>
          </a:prstGeom>
          <a:blipFill>
            <a:blip r:embed="rId11" cstate="print">
              <a:duotone>
                <a:prstClr val="black"/>
                <a:schemeClr val="accent6">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8" name="object 198"/>
          <p:cNvSpPr/>
          <p:nvPr/>
        </p:nvSpPr>
        <p:spPr>
          <a:xfrm>
            <a:off x="374783" y="4784714"/>
            <a:ext cx="422211" cy="232554"/>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a:blipFill>
        </p:spPr>
        <p:txBody>
          <a:bodyPr wrap="square" lIns="0" tIns="0" rIns="0" bIns="0" rtlCol="0"/>
          <a:lstStyle/>
          <a:p>
            <a:endParaRPr dirty="0"/>
          </a:p>
        </p:txBody>
      </p:sp>
      <p:sp>
        <p:nvSpPr>
          <p:cNvPr id="19" name="object 314"/>
          <p:cNvSpPr/>
          <p:nvPr/>
        </p:nvSpPr>
        <p:spPr>
          <a:xfrm>
            <a:off x="358491" y="5689128"/>
            <a:ext cx="447968" cy="288032"/>
          </a:xfrm>
          <a:prstGeom prst="rect">
            <a:avLst/>
          </a:prstGeom>
          <a:blipFill>
            <a:blip r:embed="rId15" cstate="print">
              <a:duotone>
                <a:prstClr val="black"/>
                <a:schemeClr val="accent6">
                  <a:tint val="45000"/>
                  <a:satMod val="400000"/>
                </a:schemeClr>
              </a:duotone>
              <a:extLst>
                <a:ext uri="{BEBA8EAE-BF5A-486C-A8C5-ECC9F3942E4B}">
                  <a14:imgProps xmlns:a14="http://schemas.microsoft.com/office/drawing/2010/main">
                    <a14:imgLayer r:embed="rId16">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20" name="object 315"/>
          <p:cNvSpPr/>
          <p:nvPr/>
        </p:nvSpPr>
        <p:spPr>
          <a:xfrm>
            <a:off x="358705" y="5150678"/>
            <a:ext cx="428628" cy="357190"/>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3" name="Номер слайда 2"/>
          <p:cNvSpPr>
            <a:spLocks noGrp="1"/>
          </p:cNvSpPr>
          <p:nvPr>
            <p:ph type="sldNum" sz="quarter" idx="7"/>
          </p:nvPr>
        </p:nvSpPr>
        <p:spPr/>
        <p:txBody>
          <a:bodyPr/>
          <a:lstStyle/>
          <a:p>
            <a:fld id="{B6F15528-21DE-4FAA-801E-634DDDAF4B2B}" type="slidenum">
              <a:rPr lang="ru-RU" smtClean="0"/>
              <a:pPr/>
              <a:t>22</a:t>
            </a:fld>
            <a:endParaRPr lang="ru-RU"/>
          </a:p>
        </p:txBody>
      </p:sp>
      <p:graphicFrame>
        <p:nvGraphicFramePr>
          <p:cNvPr id="2" name="Таблица 1">
            <a:extLst>
              <a:ext uri="{FF2B5EF4-FFF2-40B4-BE49-F238E27FC236}">
                <a16:creationId xmlns:a16="http://schemas.microsoft.com/office/drawing/2014/main" id="{BCCA83F8-0727-401A-9859-1843AC968675}"/>
              </a:ext>
            </a:extLst>
          </p:cNvPr>
          <p:cNvGraphicFramePr>
            <a:graphicFrameLocks noGrp="1"/>
          </p:cNvGraphicFramePr>
          <p:nvPr>
            <p:extLst>
              <p:ext uri="{D42A27DB-BD31-4B8C-83A1-F6EECF244321}">
                <p14:modId xmlns:p14="http://schemas.microsoft.com/office/powerpoint/2010/main" val="1204093451"/>
              </p:ext>
            </p:extLst>
          </p:nvPr>
        </p:nvGraphicFramePr>
        <p:xfrm>
          <a:off x="873349" y="1340768"/>
          <a:ext cx="7918589" cy="4651551"/>
        </p:xfrm>
        <a:graphic>
          <a:graphicData uri="http://schemas.openxmlformats.org/drawingml/2006/table">
            <a:tbl>
              <a:tblPr>
                <a:tableStyleId>{C4B1156A-380E-4F78-BDF5-A606A8083BF9}</a:tableStyleId>
              </a:tblPr>
              <a:tblGrid>
                <a:gridCol w="4221847">
                  <a:extLst>
                    <a:ext uri="{9D8B030D-6E8A-4147-A177-3AD203B41FA5}">
                      <a16:colId xmlns:a16="http://schemas.microsoft.com/office/drawing/2014/main" val="230604466"/>
                    </a:ext>
                  </a:extLst>
                </a:gridCol>
                <a:gridCol w="1277056">
                  <a:extLst>
                    <a:ext uri="{9D8B030D-6E8A-4147-A177-3AD203B41FA5}">
                      <a16:colId xmlns:a16="http://schemas.microsoft.com/office/drawing/2014/main" val="2824641898"/>
                    </a:ext>
                  </a:extLst>
                </a:gridCol>
                <a:gridCol w="1243450">
                  <a:extLst>
                    <a:ext uri="{9D8B030D-6E8A-4147-A177-3AD203B41FA5}">
                      <a16:colId xmlns:a16="http://schemas.microsoft.com/office/drawing/2014/main" val="1532464559"/>
                    </a:ext>
                  </a:extLst>
                </a:gridCol>
                <a:gridCol w="1176236">
                  <a:extLst>
                    <a:ext uri="{9D8B030D-6E8A-4147-A177-3AD203B41FA5}">
                      <a16:colId xmlns:a16="http://schemas.microsoft.com/office/drawing/2014/main" val="3685031817"/>
                    </a:ext>
                  </a:extLst>
                </a:gridCol>
              </a:tblGrid>
              <a:tr h="393389">
                <a:tc rowSpan="2">
                  <a:txBody>
                    <a:bodyPr/>
                    <a:lstStyle/>
                    <a:p>
                      <a:pPr algn="ctr" rtl="0" fontAlgn="ctr"/>
                      <a:r>
                        <a:rPr lang="ru-RU" sz="1600" u="none" strike="noStrike">
                          <a:effectLst/>
                        </a:rPr>
                        <a:t>Наименование показателя</a:t>
                      </a:r>
                      <a:endParaRPr lang="ru-RU" sz="1600" b="1" i="0" u="none" strike="noStrike">
                        <a:solidFill>
                          <a:srgbClr val="000000"/>
                        </a:solidFill>
                        <a:effectLst/>
                        <a:latin typeface="+mn-lt"/>
                      </a:endParaRPr>
                    </a:p>
                  </a:txBody>
                  <a:tcPr marL="9525" marR="9525" marT="9525" marB="0" anchor="ctr"/>
                </a:tc>
                <a:tc gridSpan="3">
                  <a:txBody>
                    <a:bodyPr/>
                    <a:lstStyle/>
                    <a:p>
                      <a:pPr algn="ctr" rtl="0" fontAlgn="ctr"/>
                      <a:r>
                        <a:rPr lang="ru-RU" sz="1600" u="none" strike="noStrike">
                          <a:effectLst/>
                        </a:rPr>
                        <a:t>Проект</a:t>
                      </a:r>
                      <a:endParaRPr lang="ru-RU" sz="1600" b="1" i="0" u="none" strike="noStrike">
                        <a:solidFill>
                          <a:srgbClr val="000000"/>
                        </a:solidFill>
                        <a:effectLst/>
                        <a:latin typeface="+mn-lt"/>
                      </a:endParaRPr>
                    </a:p>
                  </a:txBody>
                  <a:tcPr marL="9525" marR="9525" marT="9525"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30852145"/>
                  </a:ext>
                </a:extLst>
              </a:tr>
              <a:tr h="276833">
                <a:tc vMerge="1">
                  <a:txBody>
                    <a:bodyPr/>
                    <a:lstStyle/>
                    <a:p>
                      <a:endParaRPr lang="ru-RU"/>
                    </a:p>
                  </a:txBody>
                  <a:tcPr/>
                </a:tc>
                <a:tc>
                  <a:txBody>
                    <a:bodyPr/>
                    <a:lstStyle/>
                    <a:p>
                      <a:pPr algn="ctr" rtl="0" fontAlgn="ctr"/>
                      <a:r>
                        <a:rPr lang="ru-RU" sz="1600" u="none" strike="noStrike">
                          <a:effectLst/>
                        </a:rPr>
                        <a:t>2023 год</a:t>
                      </a:r>
                      <a:endParaRPr lang="ru-RU" sz="1600" b="1" i="0" u="none" strike="noStrike">
                        <a:solidFill>
                          <a:srgbClr val="000000"/>
                        </a:solidFill>
                        <a:effectLst/>
                        <a:latin typeface="+mn-lt"/>
                      </a:endParaRPr>
                    </a:p>
                  </a:txBody>
                  <a:tcPr marL="9525" marR="9525" marT="9525" marB="0" anchor="ctr"/>
                </a:tc>
                <a:tc>
                  <a:txBody>
                    <a:bodyPr/>
                    <a:lstStyle/>
                    <a:p>
                      <a:pPr algn="ctr" rtl="0" fontAlgn="ctr"/>
                      <a:r>
                        <a:rPr lang="ru-RU" sz="1600" u="none" strike="noStrike">
                          <a:effectLst/>
                        </a:rPr>
                        <a:t>2024 год</a:t>
                      </a:r>
                      <a:endParaRPr lang="ru-RU" sz="1600" b="1" i="0" u="none" strike="noStrike">
                        <a:solidFill>
                          <a:srgbClr val="000000"/>
                        </a:solidFill>
                        <a:effectLst/>
                        <a:latin typeface="+mn-lt"/>
                      </a:endParaRPr>
                    </a:p>
                  </a:txBody>
                  <a:tcPr marL="9525" marR="9525" marT="9525" marB="0" anchor="ctr"/>
                </a:tc>
                <a:tc>
                  <a:txBody>
                    <a:bodyPr/>
                    <a:lstStyle/>
                    <a:p>
                      <a:pPr algn="ctr" rtl="0" fontAlgn="ctr"/>
                      <a:r>
                        <a:rPr lang="ru-RU" sz="1600" u="none" strike="noStrike">
                          <a:effectLst/>
                        </a:rPr>
                        <a:t>2025 год</a:t>
                      </a:r>
                      <a:endParaRPr lang="ru-RU" sz="16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8531558"/>
                  </a:ext>
                </a:extLst>
              </a:tr>
              <a:tr h="510221">
                <a:tc>
                  <a:txBody>
                    <a:bodyPr/>
                    <a:lstStyle/>
                    <a:p>
                      <a:pPr algn="l" rtl="0" fontAlgn="ctr"/>
                      <a:r>
                        <a:rPr lang="ru-RU" sz="1600" u="none" strike="noStrike" dirty="0">
                          <a:effectLst/>
                        </a:rPr>
                        <a:t>Объем расходов,</a:t>
                      </a:r>
                      <a:endParaRPr lang="ru-RU" sz="1600" b="1" i="0" u="none" strike="noStrike" dirty="0">
                        <a:solidFill>
                          <a:srgbClr val="000000"/>
                        </a:solidFill>
                        <a:effectLst/>
                        <a:latin typeface="+mn-lt"/>
                      </a:endParaRPr>
                    </a:p>
                  </a:txBody>
                  <a:tcPr marL="9525" marR="9525" marT="9525" marB="0" anchor="ctr"/>
                </a:tc>
                <a:tc>
                  <a:txBody>
                    <a:bodyPr/>
                    <a:lstStyle/>
                    <a:p>
                      <a:pPr algn="r" rtl="0" fontAlgn="b"/>
                      <a:r>
                        <a:rPr lang="ru-RU" sz="1600" u="none" strike="noStrike">
                          <a:effectLst/>
                        </a:rPr>
                        <a:t>225336,0</a:t>
                      </a:r>
                      <a:endParaRPr lang="ru-RU" sz="1600" b="1" i="0" u="none" strike="noStrike">
                        <a:solidFill>
                          <a:srgbClr val="000000"/>
                        </a:solidFill>
                        <a:effectLst/>
                        <a:latin typeface="+mn-lt"/>
                      </a:endParaRPr>
                    </a:p>
                  </a:txBody>
                  <a:tcPr marL="9525" marR="9525" marT="9525" marB="0" anchor="b"/>
                </a:tc>
                <a:tc>
                  <a:txBody>
                    <a:bodyPr/>
                    <a:lstStyle/>
                    <a:p>
                      <a:pPr algn="r" rtl="0" fontAlgn="b"/>
                      <a:r>
                        <a:rPr lang="ru-RU" sz="1600" u="none" strike="noStrike">
                          <a:effectLst/>
                        </a:rPr>
                        <a:t>175808,0</a:t>
                      </a:r>
                      <a:endParaRPr lang="ru-RU" sz="1600" b="1" i="0" u="none" strike="noStrike">
                        <a:solidFill>
                          <a:srgbClr val="000000"/>
                        </a:solidFill>
                        <a:effectLst/>
                        <a:latin typeface="+mn-lt"/>
                      </a:endParaRPr>
                    </a:p>
                  </a:txBody>
                  <a:tcPr marL="9525" marR="9525" marT="9525" marB="0" anchor="b"/>
                </a:tc>
                <a:tc>
                  <a:txBody>
                    <a:bodyPr/>
                    <a:lstStyle/>
                    <a:p>
                      <a:pPr algn="r" rtl="0" fontAlgn="b"/>
                      <a:r>
                        <a:rPr lang="ru-RU" sz="1600" u="none" strike="noStrike">
                          <a:effectLst/>
                        </a:rPr>
                        <a:t>179324,0</a:t>
                      </a:r>
                      <a:endParaRPr lang="ru-RU" sz="16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247940025"/>
                  </a:ext>
                </a:extLst>
              </a:tr>
              <a:tr h="276833">
                <a:tc>
                  <a:txBody>
                    <a:bodyPr/>
                    <a:lstStyle/>
                    <a:p>
                      <a:pPr algn="l" rtl="0" fontAlgn="ctr"/>
                      <a:r>
                        <a:rPr lang="ru-RU" sz="1600" u="none" strike="noStrike" dirty="0">
                          <a:effectLst/>
                        </a:rPr>
                        <a:t>в том числе:</a:t>
                      </a:r>
                      <a:endParaRPr lang="ru-RU" sz="1600" b="1" i="0" u="none" strike="noStrike" dirty="0">
                        <a:solidFill>
                          <a:srgbClr val="000000"/>
                        </a:solidFill>
                        <a:effectLst/>
                        <a:latin typeface="+mn-lt"/>
                      </a:endParaRPr>
                    </a:p>
                  </a:txBody>
                  <a:tcPr marL="9525" marR="9525" marT="9525" marB="0" anchor="ctr"/>
                </a:tc>
                <a:tc>
                  <a:txBody>
                    <a:bodyPr/>
                    <a:lstStyle/>
                    <a:p>
                      <a:pPr algn="ctr" rtl="0" fontAlgn="ctr"/>
                      <a:r>
                        <a:rPr lang="ru-RU" sz="1600" u="none" strike="noStrike">
                          <a:effectLst/>
                        </a:rPr>
                        <a:t> </a:t>
                      </a:r>
                      <a:endParaRPr lang="ru-RU" sz="1600" b="1" i="0" u="none" strike="noStrike">
                        <a:solidFill>
                          <a:srgbClr val="000000"/>
                        </a:solidFill>
                        <a:effectLst/>
                        <a:latin typeface="+mn-lt"/>
                      </a:endParaRPr>
                    </a:p>
                  </a:txBody>
                  <a:tcPr marL="9525" marR="9525" marT="9525" marB="0" anchor="ctr"/>
                </a:tc>
                <a:tc>
                  <a:txBody>
                    <a:bodyPr/>
                    <a:lstStyle/>
                    <a:p>
                      <a:pPr algn="ctr" rtl="0" fontAlgn="ctr"/>
                      <a:r>
                        <a:rPr lang="ru-RU" sz="1600" u="none" strike="noStrike">
                          <a:effectLst/>
                        </a:rPr>
                        <a:t> </a:t>
                      </a:r>
                      <a:endParaRPr lang="ru-RU" sz="1600" b="1" i="0" u="none" strike="noStrike">
                        <a:solidFill>
                          <a:srgbClr val="000000"/>
                        </a:solidFill>
                        <a:effectLst/>
                        <a:latin typeface="+mn-lt"/>
                      </a:endParaRPr>
                    </a:p>
                  </a:txBody>
                  <a:tcPr marL="9525" marR="9525" marT="9525" marB="0" anchor="ctr"/>
                </a:tc>
                <a:tc>
                  <a:txBody>
                    <a:bodyPr/>
                    <a:lstStyle/>
                    <a:p>
                      <a:pPr algn="ctr" rtl="0" fontAlgn="ctr"/>
                      <a:r>
                        <a:rPr lang="ru-RU" sz="1600" u="none" strike="noStrike">
                          <a:effectLst/>
                        </a:rPr>
                        <a:t> </a:t>
                      </a:r>
                      <a:endParaRPr lang="ru-RU" sz="16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536224396"/>
                  </a:ext>
                </a:extLst>
              </a:tr>
              <a:tr h="321250">
                <a:tc>
                  <a:txBody>
                    <a:bodyPr/>
                    <a:lstStyle/>
                    <a:p>
                      <a:pPr algn="l" rtl="0" fontAlgn="b"/>
                      <a:r>
                        <a:rPr lang="ru-RU" sz="1600" u="none" strike="noStrike">
                          <a:effectLst/>
                        </a:rPr>
                        <a:t>ОБЩЕГОСУДАРСТВЕННЫЕ ВОПРОСЫ</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22145,8</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19160,7</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19786,7</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719095551"/>
                  </a:ext>
                </a:extLst>
              </a:tr>
              <a:tr h="525730">
                <a:tc>
                  <a:txBody>
                    <a:bodyPr/>
                    <a:lstStyle/>
                    <a:p>
                      <a:pPr algn="l" rtl="0" fontAlgn="b"/>
                      <a:r>
                        <a:rPr lang="ru-RU" sz="1600" u="none" strike="noStrike" dirty="0">
                          <a:effectLst/>
                        </a:rPr>
                        <a:t>НАЦИОНАЛЬНАЯ БЕЗОПАСНОСТЬ И ПРАВООХРАНИТЕЛЬНАЯ ДЕЯТЕЛЬНОСТЬ</a:t>
                      </a:r>
                      <a:endParaRPr lang="ru-RU" sz="1600" b="1" i="0" u="none" strike="noStrike" dirty="0">
                        <a:solidFill>
                          <a:srgbClr val="000000"/>
                        </a:solidFill>
                        <a:effectLst/>
                        <a:latin typeface="+mn-lt"/>
                      </a:endParaRPr>
                    </a:p>
                  </a:txBody>
                  <a:tcPr marL="9525" marR="9525" marT="9525" marB="0" anchor="b"/>
                </a:tc>
                <a:tc>
                  <a:txBody>
                    <a:bodyPr/>
                    <a:lstStyle/>
                    <a:p>
                      <a:pPr algn="r" fontAlgn="b"/>
                      <a:r>
                        <a:rPr lang="ru-RU" sz="1600" u="none" strike="noStrike">
                          <a:effectLst/>
                        </a:rPr>
                        <a:t>1069,8</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1226,8</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1251,3</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431417436"/>
                  </a:ext>
                </a:extLst>
              </a:tr>
              <a:tr h="321250">
                <a:tc>
                  <a:txBody>
                    <a:bodyPr/>
                    <a:lstStyle/>
                    <a:p>
                      <a:pPr algn="l" rtl="0" fontAlgn="b"/>
                      <a:r>
                        <a:rPr lang="ru-RU" sz="1600" u="none" strike="noStrike">
                          <a:effectLst/>
                        </a:rPr>
                        <a:t>НАЦИОНАЛЬНАЯ ЭКОНОМИКА</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5780,0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5757,8</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5776,7</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1143708681"/>
                  </a:ext>
                </a:extLst>
              </a:tr>
              <a:tr h="321250">
                <a:tc>
                  <a:txBody>
                    <a:bodyPr/>
                    <a:lstStyle/>
                    <a:p>
                      <a:pPr algn="l" rtl="0" fontAlgn="b"/>
                      <a:r>
                        <a:rPr lang="ru-RU" sz="1600" u="none" strike="noStrike">
                          <a:effectLst/>
                        </a:rPr>
                        <a:t>ЖИЛИЩНО-КОММУНАЛЬНОЕ ХОЗЯЙСТВО</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95434,5</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48325,0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46613,9</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2270701386"/>
                  </a:ext>
                </a:extLst>
              </a:tr>
              <a:tr h="321250">
                <a:tc>
                  <a:txBody>
                    <a:bodyPr/>
                    <a:lstStyle/>
                    <a:p>
                      <a:pPr algn="l" rtl="0" fontAlgn="b"/>
                      <a:r>
                        <a:rPr lang="ru-RU" sz="1600" u="none" strike="noStrike">
                          <a:effectLst/>
                        </a:rPr>
                        <a:t>ОХРАНА ОКРУЖАЮЩЕЙ СРЕДЫ</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400,0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450,0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436,5</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3168036542"/>
                  </a:ext>
                </a:extLst>
              </a:tr>
              <a:tr h="321250">
                <a:tc>
                  <a:txBody>
                    <a:bodyPr/>
                    <a:lstStyle/>
                    <a:p>
                      <a:pPr algn="l" rtl="0" fontAlgn="b"/>
                      <a:r>
                        <a:rPr lang="ru-RU" sz="1600" u="none" strike="noStrike">
                          <a:effectLst/>
                        </a:rPr>
                        <a:t>СРЕДСТВА МАССОВОЙ ИНФОРМАЦИИ</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550,0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600,0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600,3</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1616717242"/>
                  </a:ext>
                </a:extLst>
              </a:tr>
              <a:tr h="724254">
                <a:tc>
                  <a:txBody>
                    <a:bodyPr/>
                    <a:lstStyle/>
                    <a:p>
                      <a:pPr algn="l" rtl="0" fontAlgn="b"/>
                      <a:r>
                        <a:rPr lang="ru-RU" sz="1600" u="none" strike="noStrike" dirty="0">
                          <a:effectLst/>
                        </a:rPr>
                        <a:t>МЕЖБЮДЖЕТНЫЕ ТРАНСФЕРТЫ ОБЩЕГО ХАРАКТЕРА БЮДЖЕТАМ БЮДЖЕТНОЙ СИСТЕМЫ РОССИЙСКОЙ ФЕДЕРАЦИИ</a:t>
                      </a:r>
                      <a:endParaRPr lang="ru-RU" sz="1600" b="1" i="0" u="none" strike="noStrike" dirty="0">
                        <a:solidFill>
                          <a:srgbClr val="000000"/>
                        </a:solidFill>
                        <a:effectLst/>
                        <a:latin typeface="+mn-lt"/>
                      </a:endParaRPr>
                    </a:p>
                  </a:txBody>
                  <a:tcPr marL="9525" marR="9525" marT="9525" marB="0" anchor="b"/>
                </a:tc>
                <a:tc>
                  <a:txBody>
                    <a:bodyPr/>
                    <a:lstStyle/>
                    <a:p>
                      <a:pPr algn="r" fontAlgn="b"/>
                      <a:r>
                        <a:rPr lang="ru-RU" sz="1600" u="none" strike="noStrike">
                          <a:effectLst/>
                        </a:rPr>
                        <a:t>99955,9</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95892,8</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95892,8</a:t>
                      </a:r>
                      <a:endParaRPr lang="ru-RU" sz="1600" b="1" i="0" u="none" strike="noStrike">
                        <a:effectLst/>
                        <a:latin typeface="+mn-lt"/>
                      </a:endParaRPr>
                    </a:p>
                  </a:txBody>
                  <a:tcPr marL="9525" marR="9525" marT="9525" marB="0" anchor="b"/>
                </a:tc>
                <a:extLst>
                  <a:ext uri="{0D108BD9-81ED-4DB2-BD59-A6C34878D82A}">
                    <a16:rowId xmlns:a16="http://schemas.microsoft.com/office/drawing/2014/main" val="1265578012"/>
                  </a:ext>
                </a:extLst>
              </a:tr>
              <a:tr h="321250">
                <a:tc>
                  <a:txBody>
                    <a:bodyPr/>
                    <a:lstStyle/>
                    <a:p>
                      <a:pPr algn="l" rtl="0" fontAlgn="b"/>
                      <a:r>
                        <a:rPr lang="ru-RU" sz="1600" u="none" strike="noStrike">
                          <a:effectLst/>
                        </a:rPr>
                        <a:t>УСЛОВНО-УТВЕРЖДЕННЫЕ РАСХОДЫ</a:t>
                      </a:r>
                      <a:endParaRPr lang="ru-RU" sz="1600" b="1" i="0" u="none" strike="noStrike">
                        <a:solidFill>
                          <a:srgbClr val="000000"/>
                        </a:solidFill>
                        <a:effectLst/>
                        <a:latin typeface="+mn-lt"/>
                      </a:endParaRPr>
                    </a:p>
                  </a:txBody>
                  <a:tcPr marL="9525" marR="9525" marT="9525" marB="0" anchor="b"/>
                </a:tc>
                <a:tc>
                  <a:txBody>
                    <a:bodyPr/>
                    <a:lstStyle/>
                    <a:p>
                      <a:pPr algn="r" fontAlgn="b"/>
                      <a:r>
                        <a:rPr lang="ru-RU" sz="1600" u="none" strike="noStrike">
                          <a:effectLst/>
                        </a:rPr>
                        <a:t>0,0</a:t>
                      </a:r>
                      <a:endParaRPr lang="ru-RU" sz="1600" b="1" i="0" u="none" strike="noStrike">
                        <a:effectLst/>
                        <a:latin typeface="+mn-lt"/>
                      </a:endParaRPr>
                    </a:p>
                  </a:txBody>
                  <a:tcPr marL="9525" marR="9525" marT="9525" marB="0" anchor="b"/>
                </a:tc>
                <a:tc>
                  <a:txBody>
                    <a:bodyPr/>
                    <a:lstStyle/>
                    <a:p>
                      <a:pPr algn="r" fontAlgn="b"/>
                      <a:r>
                        <a:rPr lang="ru-RU" sz="1600" u="none" strike="noStrike">
                          <a:effectLst/>
                        </a:rPr>
                        <a:t>4395,0</a:t>
                      </a:r>
                      <a:endParaRPr lang="ru-RU" sz="1600" b="1" i="0" u="none" strike="noStrike">
                        <a:effectLst/>
                        <a:latin typeface="+mn-lt"/>
                      </a:endParaRPr>
                    </a:p>
                  </a:txBody>
                  <a:tcPr marL="9525" marR="9525" marT="9525" marB="0" anchor="b"/>
                </a:tc>
                <a:tc>
                  <a:txBody>
                    <a:bodyPr/>
                    <a:lstStyle/>
                    <a:p>
                      <a:pPr algn="r" fontAlgn="b"/>
                      <a:r>
                        <a:rPr lang="ru-RU" sz="1600" u="none" strike="noStrike" dirty="0">
                          <a:effectLst/>
                        </a:rPr>
                        <a:t>8965,8</a:t>
                      </a:r>
                      <a:endParaRPr lang="ru-RU" sz="1600" b="1" i="0" u="none" strike="noStrike" dirty="0">
                        <a:effectLst/>
                        <a:latin typeface="+mn-lt"/>
                      </a:endParaRPr>
                    </a:p>
                  </a:txBody>
                  <a:tcPr marL="9525" marR="9525" marT="9525" marB="0" anchor="b"/>
                </a:tc>
                <a:extLst>
                  <a:ext uri="{0D108BD9-81ED-4DB2-BD59-A6C34878D82A}">
                    <a16:rowId xmlns:a16="http://schemas.microsoft.com/office/drawing/2014/main" val="20720007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87B68FA-23F9-4DE2-88A9-BAC95497CDAB}"/>
              </a:ext>
            </a:extLst>
          </p:cNvPr>
          <p:cNvSpPr>
            <a:spLocks noGrp="1"/>
          </p:cNvSpPr>
          <p:nvPr>
            <p:ph type="sldNum" sz="quarter" idx="7"/>
          </p:nvPr>
        </p:nvSpPr>
        <p:spPr/>
        <p:txBody>
          <a:bodyPr/>
          <a:lstStyle/>
          <a:p>
            <a:fld id="{B6F15528-21DE-4FAA-801E-634DDDAF4B2B}" type="slidenum">
              <a:rPr lang="ru-RU" smtClean="0"/>
              <a:pPr/>
              <a:t>23</a:t>
            </a:fld>
            <a:endParaRPr lang="ru-RU"/>
          </a:p>
        </p:txBody>
      </p:sp>
      <p:sp>
        <p:nvSpPr>
          <p:cNvPr id="4" name="Прямоугольник 3">
            <a:extLst>
              <a:ext uri="{FF2B5EF4-FFF2-40B4-BE49-F238E27FC236}">
                <a16:creationId xmlns:a16="http://schemas.microsoft.com/office/drawing/2014/main" id="{87EB1D4D-C5DF-4171-92BB-D899C3AD5CC7}"/>
              </a:ext>
            </a:extLst>
          </p:cNvPr>
          <p:cNvSpPr/>
          <p:nvPr/>
        </p:nvSpPr>
        <p:spPr>
          <a:xfrm>
            <a:off x="107504" y="0"/>
            <a:ext cx="8208912" cy="369332"/>
          </a:xfrm>
          <a:prstGeom prst="rect">
            <a:avLst/>
          </a:prstGeom>
        </p:spPr>
        <p:txBody>
          <a:bodyPr wrap="square">
            <a:spAutoFit/>
          </a:bodyPr>
          <a:lstStyle/>
          <a:p>
            <a:pPr algn="ctr"/>
            <a:r>
              <a:rPr lang="ru-RU" dirty="0"/>
              <a:t>МУНИЦИПАЛЬНЫЕ ПРОГРАММЫ, МЛН. РУБЛЕЙ </a:t>
            </a:r>
          </a:p>
        </p:txBody>
      </p:sp>
      <p:graphicFrame>
        <p:nvGraphicFramePr>
          <p:cNvPr id="5" name="Таблица 4">
            <a:extLst>
              <a:ext uri="{FF2B5EF4-FFF2-40B4-BE49-F238E27FC236}">
                <a16:creationId xmlns:a16="http://schemas.microsoft.com/office/drawing/2014/main" id="{5811230F-F556-4A94-85EC-F12C591BD9CA}"/>
              </a:ext>
            </a:extLst>
          </p:cNvPr>
          <p:cNvGraphicFramePr>
            <a:graphicFrameLocks noGrp="1"/>
          </p:cNvGraphicFramePr>
          <p:nvPr>
            <p:extLst>
              <p:ext uri="{D42A27DB-BD31-4B8C-83A1-F6EECF244321}">
                <p14:modId xmlns:p14="http://schemas.microsoft.com/office/powerpoint/2010/main" val="3967899750"/>
              </p:ext>
            </p:extLst>
          </p:nvPr>
        </p:nvGraphicFramePr>
        <p:xfrm>
          <a:off x="107504" y="548680"/>
          <a:ext cx="8856979" cy="6366713"/>
        </p:xfrm>
        <a:graphic>
          <a:graphicData uri="http://schemas.openxmlformats.org/drawingml/2006/table">
            <a:tbl>
              <a:tblPr>
                <a:tableStyleId>{5C22544A-7EE6-4342-B048-85BDC9FD1C3A}</a:tableStyleId>
              </a:tblPr>
              <a:tblGrid>
                <a:gridCol w="3024336">
                  <a:extLst>
                    <a:ext uri="{9D8B030D-6E8A-4147-A177-3AD203B41FA5}">
                      <a16:colId xmlns:a16="http://schemas.microsoft.com/office/drawing/2014/main" val="2828101228"/>
                    </a:ext>
                  </a:extLst>
                </a:gridCol>
                <a:gridCol w="332379">
                  <a:extLst>
                    <a:ext uri="{9D8B030D-6E8A-4147-A177-3AD203B41FA5}">
                      <a16:colId xmlns:a16="http://schemas.microsoft.com/office/drawing/2014/main" val="1022031453"/>
                    </a:ext>
                  </a:extLst>
                </a:gridCol>
                <a:gridCol w="500024">
                  <a:extLst>
                    <a:ext uri="{9D8B030D-6E8A-4147-A177-3AD203B41FA5}">
                      <a16:colId xmlns:a16="http://schemas.microsoft.com/office/drawing/2014/main" val="4244506354"/>
                    </a:ext>
                  </a:extLst>
                </a:gridCol>
                <a:gridCol w="500024">
                  <a:extLst>
                    <a:ext uri="{9D8B030D-6E8A-4147-A177-3AD203B41FA5}">
                      <a16:colId xmlns:a16="http://schemas.microsoft.com/office/drawing/2014/main" val="2891802295"/>
                    </a:ext>
                  </a:extLst>
                </a:gridCol>
                <a:gridCol w="500024">
                  <a:extLst>
                    <a:ext uri="{9D8B030D-6E8A-4147-A177-3AD203B41FA5}">
                      <a16:colId xmlns:a16="http://schemas.microsoft.com/office/drawing/2014/main" val="2214265744"/>
                    </a:ext>
                  </a:extLst>
                </a:gridCol>
                <a:gridCol w="500024">
                  <a:extLst>
                    <a:ext uri="{9D8B030D-6E8A-4147-A177-3AD203B41FA5}">
                      <a16:colId xmlns:a16="http://schemas.microsoft.com/office/drawing/2014/main" val="2053410611"/>
                    </a:ext>
                  </a:extLst>
                </a:gridCol>
                <a:gridCol w="500024">
                  <a:extLst>
                    <a:ext uri="{9D8B030D-6E8A-4147-A177-3AD203B41FA5}">
                      <a16:colId xmlns:a16="http://schemas.microsoft.com/office/drawing/2014/main" val="2498869054"/>
                    </a:ext>
                  </a:extLst>
                </a:gridCol>
                <a:gridCol w="500024">
                  <a:extLst>
                    <a:ext uri="{9D8B030D-6E8A-4147-A177-3AD203B41FA5}">
                      <a16:colId xmlns:a16="http://schemas.microsoft.com/office/drawing/2014/main" val="2216942005"/>
                    </a:ext>
                  </a:extLst>
                </a:gridCol>
                <a:gridCol w="500024">
                  <a:extLst>
                    <a:ext uri="{9D8B030D-6E8A-4147-A177-3AD203B41FA5}">
                      <a16:colId xmlns:a16="http://schemas.microsoft.com/office/drawing/2014/main" val="3728901331"/>
                    </a:ext>
                  </a:extLst>
                </a:gridCol>
                <a:gridCol w="500024">
                  <a:extLst>
                    <a:ext uri="{9D8B030D-6E8A-4147-A177-3AD203B41FA5}">
                      <a16:colId xmlns:a16="http://schemas.microsoft.com/office/drawing/2014/main" val="3040390177"/>
                    </a:ext>
                  </a:extLst>
                </a:gridCol>
                <a:gridCol w="500024">
                  <a:extLst>
                    <a:ext uri="{9D8B030D-6E8A-4147-A177-3AD203B41FA5}">
                      <a16:colId xmlns:a16="http://schemas.microsoft.com/office/drawing/2014/main" val="3409698495"/>
                    </a:ext>
                  </a:extLst>
                </a:gridCol>
                <a:gridCol w="500024">
                  <a:extLst>
                    <a:ext uri="{9D8B030D-6E8A-4147-A177-3AD203B41FA5}">
                      <a16:colId xmlns:a16="http://schemas.microsoft.com/office/drawing/2014/main" val="4071715845"/>
                    </a:ext>
                  </a:extLst>
                </a:gridCol>
                <a:gridCol w="500024">
                  <a:extLst>
                    <a:ext uri="{9D8B030D-6E8A-4147-A177-3AD203B41FA5}">
                      <a16:colId xmlns:a16="http://schemas.microsoft.com/office/drawing/2014/main" val="810724123"/>
                    </a:ext>
                  </a:extLst>
                </a:gridCol>
              </a:tblGrid>
              <a:tr h="151170">
                <a:tc rowSpan="3">
                  <a:txBody>
                    <a:bodyPr/>
                    <a:lstStyle/>
                    <a:p>
                      <a:pPr algn="ctr" fontAlgn="ctr"/>
                      <a:r>
                        <a:rPr lang="ru-RU" sz="800" u="none" strike="noStrike" dirty="0">
                          <a:effectLst/>
                        </a:rPr>
                        <a:t>Наименование</a:t>
                      </a:r>
                      <a:endParaRPr lang="ru-RU" sz="800" b="0" i="0" u="none" strike="noStrike" dirty="0">
                        <a:solidFill>
                          <a:srgbClr val="000000"/>
                        </a:solidFill>
                        <a:effectLst/>
                        <a:latin typeface="Times New Roman" panose="02020603050405020304" pitchFamily="18" charset="0"/>
                      </a:endParaRPr>
                    </a:p>
                  </a:txBody>
                  <a:tcPr marL="5715" marR="5715" marT="5715" marB="0" anchor="ctr"/>
                </a:tc>
                <a:tc gridSpan="6">
                  <a:txBody>
                    <a:bodyPr/>
                    <a:lstStyle/>
                    <a:p>
                      <a:pPr algn="ctr" rtl="0" fontAlgn="ctr"/>
                      <a:r>
                        <a:rPr lang="ru-RU" sz="800" u="none" strike="noStrike">
                          <a:effectLst/>
                        </a:rPr>
                        <a:t>Факт 2022</a:t>
                      </a:r>
                      <a:endParaRPr lang="ru-RU" sz="800" b="1" i="0" u="none" strike="noStrike">
                        <a:solidFill>
                          <a:srgbClr val="000000"/>
                        </a:solidFill>
                        <a:effectLst/>
                        <a:latin typeface="Times New Roman" panose="02020603050405020304" pitchFamily="18" charset="0"/>
                      </a:endParaRPr>
                    </a:p>
                  </a:txBody>
                  <a:tcPr marL="5715" marR="5715" marT="571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rtl="0" fontAlgn="ctr"/>
                      <a:r>
                        <a:rPr lang="ru-RU" sz="800" u="none" strike="noStrike">
                          <a:effectLst/>
                        </a:rPr>
                        <a:t>План 2023</a:t>
                      </a:r>
                      <a:endParaRPr lang="ru-RU" sz="800" b="1" i="0" u="none" strike="noStrike">
                        <a:solidFill>
                          <a:srgbClr val="000000"/>
                        </a:solidFill>
                        <a:effectLst/>
                        <a:latin typeface="Times New Roman" panose="02020603050405020304" pitchFamily="18" charset="0"/>
                      </a:endParaRPr>
                    </a:p>
                  </a:txBody>
                  <a:tcPr marL="5715" marR="5715" marT="571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44447170"/>
                  </a:ext>
                </a:extLst>
              </a:tr>
              <a:tr h="151170">
                <a:tc vMerge="1">
                  <a:txBody>
                    <a:bodyPr/>
                    <a:lstStyle/>
                    <a:p>
                      <a:endParaRPr lang="ru-RU"/>
                    </a:p>
                  </a:txBody>
                  <a:tcPr/>
                </a:tc>
                <a:tc rowSpan="2">
                  <a:txBody>
                    <a:bodyPr/>
                    <a:lstStyle/>
                    <a:p>
                      <a:pPr algn="ctr" fontAlgn="ctr"/>
                      <a:r>
                        <a:rPr lang="ru-RU" sz="800" u="none" strike="noStrike">
                          <a:effectLst/>
                        </a:rPr>
                        <a:t>Всего</a:t>
                      </a:r>
                      <a:endParaRPr lang="ru-RU" sz="800" b="0" i="0" u="none" strike="noStrike">
                        <a:solidFill>
                          <a:srgbClr val="000000"/>
                        </a:solidFill>
                        <a:effectLst/>
                        <a:latin typeface="Times New Roman" panose="02020603050405020304" pitchFamily="18" charset="0"/>
                      </a:endParaRPr>
                    </a:p>
                  </a:txBody>
                  <a:tcPr marL="5715" marR="5715" marT="5715" marB="0" anchor="ctr"/>
                </a:tc>
                <a:tc gridSpan="5">
                  <a:txBody>
                    <a:bodyPr/>
                    <a:lstStyle/>
                    <a:p>
                      <a:pPr algn="ctr" fontAlgn="ctr"/>
                      <a:r>
                        <a:rPr lang="ru-RU" sz="800" u="none" strike="noStrike">
                          <a:effectLst/>
                        </a:rPr>
                        <a:t>в том числе</a:t>
                      </a:r>
                      <a:endParaRPr lang="ru-RU" sz="800" b="0" i="0" u="none" strike="noStrike">
                        <a:solidFill>
                          <a:srgbClr val="000000"/>
                        </a:solidFill>
                        <a:effectLst/>
                        <a:latin typeface="Times New Roman" panose="02020603050405020304" pitchFamily="18" charset="0"/>
                      </a:endParaRPr>
                    </a:p>
                  </a:txBody>
                  <a:tcPr marL="5715" marR="5715" marT="571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800" u="none" strike="noStrike">
                          <a:effectLst/>
                        </a:rPr>
                        <a:t>Всего</a:t>
                      </a:r>
                      <a:endParaRPr lang="ru-RU" sz="800" b="0" i="0" u="none" strike="noStrike">
                        <a:solidFill>
                          <a:srgbClr val="000000"/>
                        </a:solidFill>
                        <a:effectLst/>
                        <a:latin typeface="Times New Roman" panose="02020603050405020304" pitchFamily="18" charset="0"/>
                      </a:endParaRPr>
                    </a:p>
                  </a:txBody>
                  <a:tcPr marL="5715" marR="5715" marT="5715" marB="0" anchor="ctr"/>
                </a:tc>
                <a:tc gridSpan="5">
                  <a:txBody>
                    <a:bodyPr/>
                    <a:lstStyle/>
                    <a:p>
                      <a:pPr algn="ctr" fontAlgn="ctr"/>
                      <a:r>
                        <a:rPr lang="ru-RU" sz="800" u="none" strike="noStrike">
                          <a:effectLst/>
                        </a:rPr>
                        <a:t>в том числе</a:t>
                      </a:r>
                      <a:endParaRPr lang="ru-RU" sz="800" b="0" i="0" u="none" strike="noStrike">
                        <a:solidFill>
                          <a:srgbClr val="000000"/>
                        </a:solidFill>
                        <a:effectLst/>
                        <a:latin typeface="Times New Roman" panose="02020603050405020304" pitchFamily="18" charset="0"/>
                      </a:endParaRPr>
                    </a:p>
                  </a:txBody>
                  <a:tcPr marL="5715" marR="5715" marT="571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44155460"/>
                  </a:ext>
                </a:extLst>
              </a:tr>
              <a:tr h="586538">
                <a:tc vMerge="1">
                  <a:txBody>
                    <a:bodyPr/>
                    <a:lstStyle/>
                    <a:p>
                      <a:endParaRPr lang="ru-RU"/>
                    </a:p>
                  </a:txBody>
                  <a:tcPr/>
                </a:tc>
                <a:tc vMerge="1">
                  <a:txBody>
                    <a:bodyPr/>
                    <a:lstStyle/>
                    <a:p>
                      <a:endParaRPr lang="ru-RU"/>
                    </a:p>
                  </a:txBody>
                  <a:tcPr/>
                </a:tc>
                <a:tc>
                  <a:txBody>
                    <a:bodyPr/>
                    <a:lstStyle/>
                    <a:p>
                      <a:pPr algn="ctr" fontAlgn="ctr"/>
                      <a:r>
                        <a:rPr lang="ru-RU" sz="800" u="none" strike="noStrike">
                          <a:effectLst/>
                        </a:rPr>
                        <a:t>средства федерального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бюджета субъекта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местного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бюджета поселения</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собственного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tc vMerge="1">
                  <a:txBody>
                    <a:bodyPr/>
                    <a:lstStyle/>
                    <a:p>
                      <a:endParaRPr lang="ru-RU"/>
                    </a:p>
                  </a:txBody>
                  <a:tcPr/>
                </a:tc>
                <a:tc>
                  <a:txBody>
                    <a:bodyPr/>
                    <a:lstStyle/>
                    <a:p>
                      <a:pPr algn="ctr" fontAlgn="ctr"/>
                      <a:r>
                        <a:rPr lang="ru-RU" sz="800" u="none" strike="noStrike">
                          <a:effectLst/>
                        </a:rPr>
                        <a:t>средства федерального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бюджета субъекта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местного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бюджета поселения</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средства собственного бюджета</a:t>
                      </a:r>
                      <a:endParaRPr lang="ru-RU" sz="800" b="0"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2586370669"/>
                  </a:ext>
                </a:extLst>
              </a:tr>
              <a:tr h="151170">
                <a:tc>
                  <a:txBody>
                    <a:bodyPr/>
                    <a:lstStyle/>
                    <a:p>
                      <a:pPr algn="ctr" fontAlgn="ctr"/>
                      <a:r>
                        <a:rPr lang="ru-RU" sz="800" u="none" strike="noStrike">
                          <a:effectLst/>
                        </a:rPr>
                        <a:t>1</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2</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3</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4</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5</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6</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7</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8</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9</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10</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11</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12</a:t>
                      </a:r>
                      <a:endParaRPr lang="ru-RU" sz="800" b="0" i="0" u="none" strike="noStrike">
                        <a:solidFill>
                          <a:srgbClr val="000000"/>
                        </a:solidFill>
                        <a:effectLst/>
                        <a:latin typeface="Times New Roman" panose="02020603050405020304" pitchFamily="18" charset="0"/>
                      </a:endParaRPr>
                    </a:p>
                  </a:txBody>
                  <a:tcPr marL="5715" marR="5715" marT="5715" marB="0" anchor="ctr"/>
                </a:tc>
                <a:tc>
                  <a:txBody>
                    <a:bodyPr/>
                    <a:lstStyle/>
                    <a:p>
                      <a:pPr algn="ctr" fontAlgn="ctr"/>
                      <a:r>
                        <a:rPr lang="ru-RU" sz="800" u="none" strike="noStrike">
                          <a:effectLst/>
                        </a:rPr>
                        <a:t>13</a:t>
                      </a:r>
                      <a:endParaRPr lang="ru-RU" sz="800" b="0"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2480186559"/>
                  </a:ext>
                </a:extLst>
              </a:tr>
              <a:tr h="544128">
                <a:tc>
                  <a:txBody>
                    <a:bodyPr/>
                    <a:lstStyle/>
                    <a:p>
                      <a:pPr algn="l" fontAlgn="ctr"/>
                      <a:r>
                        <a:rPr lang="ru-RU" sz="800" u="none" strike="noStrike">
                          <a:effectLst/>
                        </a:rPr>
                        <a:t>08 - Муниципальная программа «Снижение рисков и смягчение последствий чрезвычайных ситуаций природного и техногенного характера в муниципальном районе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3193805806"/>
                  </a:ext>
                </a:extLst>
              </a:tr>
              <a:tr h="504056">
                <a:tc>
                  <a:txBody>
                    <a:bodyPr/>
                    <a:lstStyle/>
                    <a:p>
                      <a:pPr algn="l" fontAlgn="ctr"/>
                      <a:r>
                        <a:rPr lang="ru-RU" sz="800" u="none" strike="noStrike">
                          <a:effectLst/>
                        </a:rPr>
                        <a:t>10 - Муниципальная программа комплексного развития систем коммунальной инфраструктуры городского поселения города Благовещенск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7,3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7,3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7,5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7,5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45019520"/>
                  </a:ext>
                </a:extLst>
              </a:tr>
              <a:tr h="403557">
                <a:tc>
                  <a:txBody>
                    <a:bodyPr/>
                    <a:lstStyle/>
                    <a:p>
                      <a:pPr algn="l" fontAlgn="ctr"/>
                      <a:r>
                        <a:rPr lang="ru-RU" sz="800" u="none" strike="noStrike">
                          <a:effectLst/>
                        </a:rPr>
                        <a:t>14 - Муниципальная программа «Развитие культуры, искусства в муниципальном районе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23,2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23,2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3697076385"/>
                  </a:ext>
                </a:extLst>
              </a:tr>
              <a:tr h="504056">
                <a:tc>
                  <a:txBody>
                    <a:bodyPr/>
                    <a:lstStyle/>
                    <a:p>
                      <a:pPr algn="l" fontAlgn="ctr"/>
                      <a:r>
                        <a:rPr lang="ru-RU" sz="800" u="none" strike="noStrike">
                          <a:effectLst/>
                        </a:rPr>
                        <a:t>20 - Муниципальная программа повышение информированности населения о деятельности органов местного самоуправления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0,4</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0,4</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1513783583"/>
                  </a:ext>
                </a:extLst>
              </a:tr>
              <a:tr h="504056">
                <a:tc>
                  <a:txBody>
                    <a:bodyPr/>
                    <a:lstStyle/>
                    <a:p>
                      <a:pPr algn="l" fontAlgn="ctr"/>
                      <a:r>
                        <a:rPr lang="ru-RU" sz="800" u="none" strike="noStrike" dirty="0">
                          <a:effectLst/>
                        </a:rPr>
                        <a:t>29 - Муниципальная программа Формирование современной городской среды на территории городского поселения город Благовещенск муниципального района Благовещенский район Республики Башкортостан</a:t>
                      </a:r>
                      <a:endParaRPr lang="ru-RU" sz="800" b="1" i="0" u="none" strike="noStrike" dirty="0">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48,0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46,1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1,4</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17,3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16,1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0,9</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2174694917"/>
                  </a:ext>
                </a:extLst>
              </a:tr>
              <a:tr h="648072">
                <a:tc>
                  <a:txBody>
                    <a:bodyPr/>
                    <a:lstStyle/>
                    <a:p>
                      <a:pPr algn="l" fontAlgn="ctr"/>
                      <a:r>
                        <a:rPr lang="ru-RU" sz="800" u="none" strike="noStrike">
                          <a:effectLst/>
                        </a:rPr>
                        <a:t>32 - Муниципальная программа "Реализация проектов по комплексному благоустройству дворовых территорий городского поселения город Благовещенск муниципального района Благовещенский район Республики Башкортостан "Башкирские дворики"</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17,9</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15,0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2,9</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49,7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38,7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11,0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3600137448"/>
                  </a:ext>
                </a:extLst>
              </a:tr>
              <a:tr h="504056">
                <a:tc>
                  <a:txBody>
                    <a:bodyPr/>
                    <a:lstStyle/>
                    <a:p>
                      <a:pPr algn="l" fontAlgn="ctr"/>
                      <a:r>
                        <a:rPr lang="ru-RU" sz="800" u="none" strike="noStrike">
                          <a:effectLst/>
                        </a:rPr>
                        <a:t>35 - Муниципальная программа «Ремонт и содержание автомобильных дорог общего пользования местного значения городского поселения город Благовещенск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5,3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5,3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5,2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5,2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4254734288"/>
                  </a:ext>
                </a:extLst>
              </a:tr>
              <a:tr h="360040">
                <a:tc>
                  <a:txBody>
                    <a:bodyPr/>
                    <a:lstStyle/>
                    <a:p>
                      <a:pPr algn="l" fontAlgn="ctr"/>
                      <a:r>
                        <a:rPr lang="ru-RU" sz="800" u="none" strike="noStrike">
                          <a:effectLst/>
                        </a:rPr>
                        <a:t>37 - Муниципальная программа «Благоустройство территории городского поселения город Благовещенск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94,3</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91,9</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95,7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90,2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5,0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241094143"/>
                  </a:ext>
                </a:extLst>
              </a:tr>
              <a:tr h="492621">
                <a:tc>
                  <a:txBody>
                    <a:bodyPr/>
                    <a:lstStyle/>
                    <a:p>
                      <a:pPr algn="l" fontAlgn="ctr"/>
                      <a:r>
                        <a:rPr lang="ru-RU" sz="800" u="none" strike="noStrike">
                          <a:effectLst/>
                        </a:rPr>
                        <a:t>38 - Муниципальная программа «Развитие Муниципального бюджетного учреждения «Единая дежурно-диспетчерская служба городского поселения город Благовещенск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4293523245"/>
                  </a:ext>
                </a:extLst>
              </a:tr>
              <a:tr h="547474">
                <a:tc>
                  <a:txBody>
                    <a:bodyPr/>
                    <a:lstStyle/>
                    <a:p>
                      <a:pPr algn="l" fontAlgn="ctr"/>
                      <a:r>
                        <a:rPr lang="ru-RU" sz="800" u="none" strike="noStrike">
                          <a:effectLst/>
                        </a:rPr>
                        <a:t>39 - Муниципальная программа «Профилактика терроризма и экстремизма в городском поселении  поселении город Благовещенск муниципального района Благовещенский район Республики Башкортостан»</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850699465"/>
                  </a:ext>
                </a:extLst>
              </a:tr>
              <a:tr h="151170">
                <a:tc>
                  <a:txBody>
                    <a:bodyPr/>
                    <a:lstStyle/>
                    <a:p>
                      <a:pPr algn="l" fontAlgn="ctr"/>
                      <a:r>
                        <a:rPr lang="ru-RU" sz="800" u="none" strike="noStrike">
                          <a:effectLst/>
                        </a:rPr>
                        <a:t>99 - Непрограммные расходы</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20,6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20,6</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29,5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29,5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3278348519"/>
                  </a:ext>
                </a:extLst>
              </a:tr>
              <a:tr h="151170">
                <a:tc>
                  <a:txBody>
                    <a:bodyPr/>
                    <a:lstStyle/>
                    <a:p>
                      <a:pPr algn="l" fontAlgn="ctr"/>
                      <a:r>
                        <a:rPr lang="ru-RU" sz="800" u="none" strike="noStrike">
                          <a:effectLst/>
                        </a:rPr>
                        <a:t>Итого:</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221,7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46,1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17,2</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157,7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0,7</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233,5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16,1</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39,5</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172,9</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a:effectLst/>
                        </a:rPr>
                        <a:t>0,0</a:t>
                      </a:r>
                      <a:endParaRPr lang="ru-RU" sz="800" b="1" i="0" u="none" strike="noStrike">
                        <a:solidFill>
                          <a:srgbClr val="000000"/>
                        </a:solidFill>
                        <a:effectLst/>
                        <a:latin typeface="Times New Roman" panose="02020603050405020304" pitchFamily="18" charset="0"/>
                      </a:endParaRPr>
                    </a:p>
                  </a:txBody>
                  <a:tcPr marL="5715" marR="5715" marT="5715" marB="0" anchor="ctr"/>
                </a:tc>
                <a:tc>
                  <a:txBody>
                    <a:bodyPr/>
                    <a:lstStyle/>
                    <a:p>
                      <a:pPr algn="r" fontAlgn="ctr"/>
                      <a:r>
                        <a:rPr lang="ru-RU" sz="800" u="none" strike="noStrike" dirty="0">
                          <a:effectLst/>
                        </a:rPr>
                        <a:t>5,0</a:t>
                      </a:r>
                      <a:endParaRPr lang="ru-RU" sz="800" b="1" i="0" u="none" strike="noStrike" dirty="0">
                        <a:solidFill>
                          <a:srgbClr val="000000"/>
                        </a:solidFill>
                        <a:effectLst/>
                        <a:latin typeface="Times New Roman" panose="02020603050405020304" pitchFamily="18" charset="0"/>
                      </a:endParaRPr>
                    </a:p>
                  </a:txBody>
                  <a:tcPr marL="5715" marR="5715" marT="5715" marB="0" anchor="ctr"/>
                </a:tc>
                <a:extLst>
                  <a:ext uri="{0D108BD9-81ED-4DB2-BD59-A6C34878D82A}">
                    <a16:rowId xmlns:a16="http://schemas.microsoft.com/office/drawing/2014/main" val="4271022764"/>
                  </a:ext>
                </a:extLst>
              </a:tr>
            </a:tbl>
          </a:graphicData>
        </a:graphic>
      </p:graphicFrame>
    </p:spTree>
    <p:extLst>
      <p:ext uri="{BB962C8B-B14F-4D97-AF65-F5344CB8AC3E}">
        <p14:creationId xmlns:p14="http://schemas.microsoft.com/office/powerpoint/2010/main" val="60359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object 190"/>
          <p:cNvSpPr/>
          <p:nvPr/>
        </p:nvSpPr>
        <p:spPr>
          <a:xfrm>
            <a:off x="88515" y="3933056"/>
            <a:ext cx="554690" cy="488871"/>
          </a:xfrm>
          <a:prstGeom prst="rect">
            <a:avLst/>
          </a:prstGeom>
          <a: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p:spPr>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Номер слайда 15"/>
          <p:cNvSpPr>
            <a:spLocks noGrp="1"/>
          </p:cNvSpPr>
          <p:nvPr>
            <p:ph type="sldNum" sz="quarter" idx="7"/>
          </p:nvPr>
        </p:nvSpPr>
        <p:spPr/>
        <p:txBody>
          <a:bodyPr/>
          <a:lstStyle/>
          <a:p>
            <a:fld id="{B6F15528-21DE-4FAA-801E-634DDDAF4B2B}" type="slidenum">
              <a:rPr lang="ru-RU" smtClean="0"/>
              <a:pPr/>
              <a:t>24</a:t>
            </a:fld>
            <a:endParaRPr lang="ru-RU"/>
          </a:p>
        </p:txBody>
      </p:sp>
      <p:sp>
        <p:nvSpPr>
          <p:cNvPr id="14" name="object 110"/>
          <p:cNvSpPr/>
          <p:nvPr/>
        </p:nvSpPr>
        <p:spPr>
          <a:xfrm>
            <a:off x="131162" y="3146282"/>
            <a:ext cx="528750" cy="565436"/>
          </a:xfrm>
          <a:prstGeom prst="rect">
            <a:avLst/>
          </a:prstGeom>
          <a: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artisticChalkSketch/>
                      </a14:imgEffect>
                    </a14:imgLayer>
                  </a14:imgProps>
                </a:ext>
              </a:extLst>
            </a:blip>
            <a:stretch>
              <a:fillRect/>
            </a:stretch>
          </a:blipFill>
        </p:spPr>
        <p:txBody>
          <a:bodyPr wrap="square" lIns="0" tIns="0" rIns="0" bIns="0" rtlCol="0"/>
          <a:lstStyle/>
          <a:p>
            <a:endParaRPr/>
          </a:p>
        </p:txBody>
      </p:sp>
      <p:sp>
        <p:nvSpPr>
          <p:cNvPr id="3" name="Прямоугольник 2">
            <a:extLst>
              <a:ext uri="{FF2B5EF4-FFF2-40B4-BE49-F238E27FC236}">
                <a16:creationId xmlns:a16="http://schemas.microsoft.com/office/drawing/2014/main" id="{01F7D89A-048C-407F-9A7A-02E2DF90B795}"/>
              </a:ext>
            </a:extLst>
          </p:cNvPr>
          <p:cNvSpPr/>
          <p:nvPr/>
        </p:nvSpPr>
        <p:spPr>
          <a:xfrm>
            <a:off x="95157" y="34193"/>
            <a:ext cx="8953685" cy="861774"/>
          </a:xfrm>
          <a:prstGeom prst="rect">
            <a:avLst/>
          </a:prstGeom>
        </p:spPr>
        <p:txBody>
          <a:bodyPr wrap="square">
            <a:spAutoFit/>
          </a:bodyPr>
          <a:lstStyle/>
          <a:p>
            <a:pPr algn="ctr"/>
            <a:r>
              <a:rPr lang="ru-RU" sz="2500" b="1" spc="-10" dirty="0">
                <a:solidFill>
                  <a:schemeClr val="bg1"/>
                </a:solidFill>
                <a:latin typeface="+mn-lt"/>
                <a:cs typeface="Arial"/>
              </a:rPr>
              <a:t>Финансовое </a:t>
            </a:r>
            <a:r>
              <a:rPr lang="ru-RU" sz="2500" b="1" spc="-15" dirty="0">
                <a:solidFill>
                  <a:schemeClr val="bg1"/>
                </a:solidFill>
                <a:latin typeface="+mn-lt"/>
                <a:cs typeface="Arial"/>
              </a:rPr>
              <a:t>обеспечение </a:t>
            </a:r>
            <a:r>
              <a:rPr lang="ru-RU" sz="2500" b="1" spc="-10" dirty="0">
                <a:solidFill>
                  <a:schemeClr val="bg1"/>
                </a:solidFill>
                <a:latin typeface="+mn-lt"/>
                <a:cs typeface="Arial"/>
              </a:rPr>
              <a:t>реализации национальных проектов, </a:t>
            </a:r>
            <a:r>
              <a:rPr lang="ru-RU" sz="2500" b="1" spc="-15" dirty="0">
                <a:solidFill>
                  <a:schemeClr val="bg1"/>
                </a:solidFill>
                <a:latin typeface="+mn-lt"/>
                <a:cs typeface="Arial"/>
              </a:rPr>
              <a:t>рублей</a:t>
            </a:r>
            <a:endParaRPr lang="ru-RU" sz="2500" dirty="0">
              <a:latin typeface="+mn-lt"/>
            </a:endParaRPr>
          </a:p>
        </p:txBody>
      </p:sp>
      <p:graphicFrame>
        <p:nvGraphicFramePr>
          <p:cNvPr id="4" name="Таблица 3">
            <a:extLst>
              <a:ext uri="{FF2B5EF4-FFF2-40B4-BE49-F238E27FC236}">
                <a16:creationId xmlns:a16="http://schemas.microsoft.com/office/drawing/2014/main" id="{8D5979DC-B936-4CB5-9A90-857688EF17CC}"/>
              </a:ext>
            </a:extLst>
          </p:cNvPr>
          <p:cNvGraphicFramePr>
            <a:graphicFrameLocks noGrp="1"/>
          </p:cNvGraphicFramePr>
          <p:nvPr>
            <p:extLst>
              <p:ext uri="{D42A27DB-BD31-4B8C-83A1-F6EECF244321}">
                <p14:modId xmlns:p14="http://schemas.microsoft.com/office/powerpoint/2010/main" val="1640438883"/>
              </p:ext>
            </p:extLst>
          </p:nvPr>
        </p:nvGraphicFramePr>
        <p:xfrm>
          <a:off x="1043608" y="1340769"/>
          <a:ext cx="7704855" cy="4442949"/>
        </p:xfrm>
        <a:graphic>
          <a:graphicData uri="http://schemas.openxmlformats.org/drawingml/2006/table">
            <a:tbl>
              <a:tblPr>
                <a:tableStyleId>{C4B1156A-380E-4F78-BDF5-A606A8083BF9}</a:tableStyleId>
              </a:tblPr>
              <a:tblGrid>
                <a:gridCol w="3728157">
                  <a:extLst>
                    <a:ext uri="{9D8B030D-6E8A-4147-A177-3AD203B41FA5}">
                      <a16:colId xmlns:a16="http://schemas.microsoft.com/office/drawing/2014/main" val="3534391419"/>
                    </a:ext>
                  </a:extLst>
                </a:gridCol>
                <a:gridCol w="1387220">
                  <a:extLst>
                    <a:ext uri="{9D8B030D-6E8A-4147-A177-3AD203B41FA5}">
                      <a16:colId xmlns:a16="http://schemas.microsoft.com/office/drawing/2014/main" val="3829949122"/>
                    </a:ext>
                  </a:extLst>
                </a:gridCol>
                <a:gridCol w="1294739">
                  <a:extLst>
                    <a:ext uri="{9D8B030D-6E8A-4147-A177-3AD203B41FA5}">
                      <a16:colId xmlns:a16="http://schemas.microsoft.com/office/drawing/2014/main" val="3780050362"/>
                    </a:ext>
                  </a:extLst>
                </a:gridCol>
                <a:gridCol w="1294739">
                  <a:extLst>
                    <a:ext uri="{9D8B030D-6E8A-4147-A177-3AD203B41FA5}">
                      <a16:colId xmlns:a16="http://schemas.microsoft.com/office/drawing/2014/main" val="10514336"/>
                    </a:ext>
                  </a:extLst>
                </a:gridCol>
              </a:tblGrid>
              <a:tr h="1141355">
                <a:tc>
                  <a:txBody>
                    <a:bodyPr/>
                    <a:lstStyle/>
                    <a:p>
                      <a:pPr algn="ctr" fontAlgn="ctr"/>
                      <a:r>
                        <a:rPr lang="ru-RU" sz="1400" u="none" strike="noStrike" dirty="0">
                          <a:effectLst/>
                        </a:rPr>
                        <a:t>Наименование</a:t>
                      </a:r>
                      <a:endParaRPr lang="ru-RU"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dirty="0">
                          <a:effectLst/>
                        </a:rPr>
                        <a:t>2023 год</a:t>
                      </a:r>
                      <a:endParaRPr lang="ru-RU"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a:effectLst/>
                        </a:rPr>
                        <a:t>2024 год</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a:effectLst/>
                        </a:rPr>
                        <a:t> 2025 год</a:t>
                      </a:r>
                      <a:endParaRPr lang="ru-RU"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10782391"/>
                  </a:ext>
                </a:extLst>
              </a:tr>
              <a:tr h="374215">
                <a:tc>
                  <a:txBody>
                    <a:bodyPr/>
                    <a:lstStyle/>
                    <a:p>
                      <a:pPr algn="ctr" fontAlgn="ctr"/>
                      <a:r>
                        <a:rPr lang="ru-RU" sz="1400" u="none" strike="noStrike">
                          <a:effectLst/>
                        </a:rPr>
                        <a:t>1</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a:effectLst/>
                        </a:rPr>
                        <a:t>2</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a:effectLst/>
                        </a:rPr>
                        <a:t>3</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1400" u="none" strike="noStrike" dirty="0">
                          <a:effectLst/>
                        </a:rPr>
                        <a:t>4</a:t>
                      </a:r>
                      <a:endParaRPr lang="ru-RU"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49566288"/>
                  </a:ext>
                </a:extLst>
              </a:tr>
              <a:tr h="374215">
                <a:tc>
                  <a:txBody>
                    <a:bodyPr/>
                    <a:lstStyle/>
                    <a:p>
                      <a:pPr algn="l" fontAlgn="ctr"/>
                      <a:r>
                        <a:rPr lang="ru-RU" sz="1400" u="none" strike="noStrike">
                          <a:effectLst/>
                        </a:rPr>
                        <a:t>Итого:</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17 328 941,73 </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31294684"/>
                  </a:ext>
                </a:extLst>
              </a:tr>
              <a:tr h="702502">
                <a:tc>
                  <a:txBody>
                    <a:bodyPr/>
                    <a:lstStyle/>
                    <a:p>
                      <a:pPr algn="l" fontAlgn="ctr"/>
                      <a:r>
                        <a:rPr lang="ru-RU" sz="1400" u="none" strike="noStrike" dirty="0">
                          <a:effectLst/>
                        </a:rPr>
                        <a:t>Национальный проект "Жилье и городская среда"</a:t>
                      </a:r>
                      <a:endParaRPr lang="ru-RU"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17 328 941,73 </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68739511"/>
                  </a:ext>
                </a:extLst>
              </a:tr>
              <a:tr h="860694">
                <a:tc>
                  <a:txBody>
                    <a:bodyPr/>
                    <a:lstStyle/>
                    <a:p>
                      <a:pPr algn="l" fontAlgn="ctr"/>
                      <a:r>
                        <a:rPr lang="ru-RU" sz="1400" u="none" strike="noStrike" dirty="0">
                          <a:effectLst/>
                        </a:rPr>
                        <a:t>Региональный проект "Формирование комфортной городской среды"</a:t>
                      </a:r>
                      <a:endParaRPr lang="ru-RU"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dirty="0">
                          <a:effectLst/>
                        </a:rPr>
                        <a:t>17 328 941,73 </a:t>
                      </a:r>
                      <a:endParaRPr lang="ru-RU"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21498910"/>
                  </a:ext>
                </a:extLst>
              </a:tr>
              <a:tr h="989968">
                <a:tc>
                  <a:txBody>
                    <a:bodyPr/>
                    <a:lstStyle/>
                    <a:p>
                      <a:pPr algn="l" fontAlgn="ctr"/>
                      <a:r>
                        <a:rPr lang="ru-RU" sz="1400" u="none" strike="noStrike" dirty="0">
                          <a:effectLst/>
                        </a:rPr>
                        <a:t>Реализация программ формирования современной городской среды</a:t>
                      </a:r>
                      <a:endParaRPr lang="ru-RU"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17 328 941,73 </a:t>
                      </a:r>
                      <a:endParaRPr lang="ru-RU"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a:effectLst/>
                        </a:rPr>
                        <a:t>1 500 000,00 </a:t>
                      </a:r>
                      <a:endParaRPr lang="ru-RU"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1400" u="none" strike="noStrike" dirty="0">
                          <a:effectLst/>
                        </a:rPr>
                        <a:t>1 500 000,00 </a:t>
                      </a:r>
                      <a:endParaRPr lang="ru-RU"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2676531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049" y="1007493"/>
            <a:ext cx="8859902" cy="842946"/>
          </a:xfrm>
        </p:spPr>
        <p:txBody>
          <a:bodyPr>
            <a:noAutofit/>
          </a:bodyPr>
          <a:lstStyle/>
          <a:p>
            <a:pPr algn="l"/>
            <a:br>
              <a:rPr lang="ru-RU" sz="1000" dirty="0">
                <a:solidFill>
                  <a:schemeClr val="bg1">
                    <a:lumMod val="95000"/>
                  </a:schemeClr>
                </a:solidFill>
              </a:rPr>
            </a:br>
            <a:br>
              <a:rPr lang="ru-RU" sz="1000" dirty="0">
                <a:solidFill>
                  <a:schemeClr val="bg1">
                    <a:lumMod val="95000"/>
                  </a:schemeClr>
                </a:solidFill>
              </a:rPr>
            </a:br>
            <a:br>
              <a:rPr lang="ru-RU" sz="1000" dirty="0">
                <a:solidFill>
                  <a:schemeClr val="bg1">
                    <a:lumMod val="95000"/>
                  </a:schemeClr>
                </a:solidFill>
              </a:rPr>
            </a:br>
            <a:r>
              <a:rPr lang="ru-RU" sz="1000" dirty="0">
                <a:solidFill>
                  <a:srgbClr val="7030A0"/>
                </a:solidFill>
                <a:highlight>
                  <a:srgbClr val="00FFFF"/>
                </a:highlight>
              </a:rPr>
              <a:t>По подразделу 0501 « Жилищное хозяйство» предусмотрены средства на уплату взносов на капитальный ремонт в отношении помещений, находящихся в государственной или муниципальной собственности, на прочие мероприятия по комплексному развитию систем коммунальной инфраструктуры городского поселения город Благовещенск муниципального района Благовещенский район Республики Башкортостан</a:t>
            </a:r>
            <a:br>
              <a:rPr lang="ru-RU" sz="1000" dirty="0">
                <a:solidFill>
                  <a:srgbClr val="7030A0"/>
                </a:solidFill>
                <a:highlight>
                  <a:srgbClr val="00FFFF"/>
                </a:highlight>
              </a:rPr>
            </a:br>
            <a:r>
              <a:rPr lang="ru-RU" sz="1000" dirty="0">
                <a:solidFill>
                  <a:srgbClr val="7030A0"/>
                </a:solidFill>
                <a:highlight>
                  <a:srgbClr val="00FFFF"/>
                </a:highlight>
              </a:rPr>
              <a:t>По подразделу 0502 «Коммунальное хозяйство» предусмотрены средства предоставление субсидии в целях возмещения недополученных доходов , связанных с оказанием услуг бань, в связи с разницей в тарифах, превышением себестоимости одной помывки по отношению к утвержденному тарифу.</a:t>
            </a:r>
            <a:br>
              <a:rPr lang="ru-RU" sz="1000" dirty="0">
                <a:solidFill>
                  <a:srgbClr val="7030A0"/>
                </a:solidFill>
                <a:highlight>
                  <a:srgbClr val="00FFFF"/>
                </a:highlight>
              </a:rPr>
            </a:br>
            <a:r>
              <a:rPr lang="ru-RU" sz="1000" dirty="0">
                <a:solidFill>
                  <a:srgbClr val="7030A0"/>
                </a:solidFill>
                <a:highlight>
                  <a:srgbClr val="00FFFF"/>
                </a:highlight>
              </a:rPr>
              <a:t>По подразделу 0503 «Благоустройство» предусмотрены средства:</a:t>
            </a:r>
            <a:br>
              <a:rPr lang="ru-RU" sz="1000" dirty="0">
                <a:solidFill>
                  <a:srgbClr val="7030A0"/>
                </a:solidFill>
                <a:highlight>
                  <a:srgbClr val="00FFFF"/>
                </a:highlight>
              </a:rPr>
            </a:br>
            <a:r>
              <a:rPr lang="ru-RU" sz="1000" dirty="0">
                <a:solidFill>
                  <a:srgbClr val="7030A0"/>
                </a:solidFill>
                <a:highlight>
                  <a:srgbClr val="00FFFF"/>
                </a:highlight>
              </a:rPr>
              <a:t>на </a:t>
            </a:r>
            <a:r>
              <a:rPr lang="ru-RU" sz="1000" dirty="0" err="1">
                <a:solidFill>
                  <a:srgbClr val="7030A0"/>
                </a:solidFill>
                <a:highlight>
                  <a:srgbClr val="00FFFF"/>
                </a:highlight>
              </a:rPr>
              <a:t>софинансирование</a:t>
            </a:r>
            <a:r>
              <a:rPr lang="ru-RU" sz="1000" dirty="0">
                <a:solidFill>
                  <a:srgbClr val="7030A0"/>
                </a:solidFill>
                <a:highlight>
                  <a:srgbClr val="00FFFF"/>
                </a:highlight>
              </a:rPr>
              <a:t> программ формирования современной городской среды;</a:t>
            </a:r>
            <a:br>
              <a:rPr lang="ru-RU" sz="1000" dirty="0">
                <a:solidFill>
                  <a:srgbClr val="7030A0"/>
                </a:solidFill>
                <a:highlight>
                  <a:srgbClr val="00FFFF"/>
                </a:highlight>
              </a:rPr>
            </a:br>
            <a:r>
              <a:rPr lang="ru-RU" sz="1000" dirty="0">
                <a:solidFill>
                  <a:srgbClr val="7030A0"/>
                </a:solidFill>
                <a:highlight>
                  <a:srgbClr val="00FFFF"/>
                </a:highlight>
              </a:rPr>
              <a:t>на реализацию проектов по комплексному обустройству дворовых территорий городского поселения город Благовещенск муниципального района Республики Башкортостан «Башкирские дворики»;</a:t>
            </a:r>
            <a:br>
              <a:rPr lang="ru-RU" sz="1000" dirty="0">
                <a:solidFill>
                  <a:srgbClr val="7030A0"/>
                </a:solidFill>
                <a:highlight>
                  <a:srgbClr val="00FFFF"/>
                </a:highlight>
              </a:rPr>
            </a:br>
            <a:r>
              <a:rPr lang="ru-RU" sz="1000" dirty="0">
                <a:solidFill>
                  <a:srgbClr val="7030A0"/>
                </a:solidFill>
                <a:highlight>
                  <a:srgbClr val="00FFFF"/>
                </a:highlight>
              </a:rPr>
              <a:t>на благоустройство территории городского поселения город Благовещенск муниципального района Республики Башкортостан</a:t>
            </a:r>
            <a:br>
              <a:rPr lang="ru-RU" sz="1000" dirty="0">
                <a:solidFill>
                  <a:srgbClr val="7030A0"/>
                </a:solidFill>
                <a:highlight>
                  <a:srgbClr val="00FFFF"/>
                </a:highlight>
              </a:rPr>
            </a:br>
            <a:br>
              <a:rPr lang="ru-RU" sz="1000" dirty="0">
                <a:solidFill>
                  <a:schemeClr val="bg1">
                    <a:lumMod val="95000"/>
                  </a:schemeClr>
                </a:solidFill>
              </a:rPr>
            </a:br>
            <a:endParaRPr lang="ru-RU" sz="1000" dirty="0">
              <a:solidFill>
                <a:schemeClr val="bg1">
                  <a:lumMod val="95000"/>
                </a:schemeClr>
              </a:solidFill>
              <a:latin typeface="+mn-lt"/>
            </a:endParaRPr>
          </a:p>
        </p:txBody>
      </p:sp>
      <p:graphicFrame>
        <p:nvGraphicFramePr>
          <p:cNvPr id="5" name="Диаграмма 4"/>
          <p:cNvGraphicFramePr/>
          <p:nvPr>
            <p:extLst>
              <p:ext uri="{D42A27DB-BD31-4B8C-83A1-F6EECF244321}">
                <p14:modId xmlns:p14="http://schemas.microsoft.com/office/powerpoint/2010/main" val="2801903871"/>
              </p:ext>
            </p:extLst>
          </p:nvPr>
        </p:nvGraphicFramePr>
        <p:xfrm>
          <a:off x="0" y="1628800"/>
          <a:ext cx="3419872" cy="5092675"/>
        </p:xfrm>
        <a:graphic>
          <a:graphicData uri="http://schemas.openxmlformats.org/drawingml/2006/chart">
            <c:chart xmlns:c="http://schemas.openxmlformats.org/drawingml/2006/chart" xmlns:r="http://schemas.openxmlformats.org/officeDocument/2006/relationships" r:id="rId2"/>
          </a:graphicData>
        </a:graphic>
      </p:graphicFrame>
      <p:sp>
        <p:nvSpPr>
          <p:cNvPr id="6" name="Скругленный прямоугольник 5"/>
          <p:cNvSpPr/>
          <p:nvPr/>
        </p:nvSpPr>
        <p:spPr>
          <a:xfrm>
            <a:off x="1043608" y="3376949"/>
            <a:ext cx="1008112" cy="842946"/>
          </a:xfrm>
          <a:prstGeom prst="roundRect">
            <a:avLst>
              <a:gd name="adj" fmla="val 6356"/>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2700">
                <a:solidFill>
                  <a:schemeClr val="tx2">
                    <a:satMod val="155000"/>
                  </a:schemeClr>
                </a:solidFill>
                <a:prstDash val="solid"/>
              </a:ln>
              <a:solidFill>
                <a:schemeClr val="bg1">
                  <a:lumMod val="8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043608" y="3536812"/>
            <a:ext cx="1296144" cy="523220"/>
          </a:xfrm>
          <a:prstGeom prst="rect">
            <a:avLst/>
          </a:prstGeom>
          <a:noFill/>
        </p:spPr>
        <p:txBody>
          <a:bodyPr wrap="square" rtlCol="0">
            <a:spAutoFit/>
          </a:bodyPr>
          <a:lstStyle/>
          <a:p>
            <a:r>
              <a:rPr lang="ru-RU" sz="2800" b="1" dirty="0">
                <a:latin typeface="Times New Roman" pitchFamily="18" charset="0"/>
                <a:cs typeface="Times New Roman" pitchFamily="18" charset="0"/>
              </a:rPr>
              <a:t>42,3%</a:t>
            </a:r>
          </a:p>
        </p:txBody>
      </p:sp>
      <p:sp>
        <p:nvSpPr>
          <p:cNvPr id="3" name="Номер слайда 2"/>
          <p:cNvSpPr>
            <a:spLocks noGrp="1"/>
          </p:cNvSpPr>
          <p:nvPr>
            <p:ph type="sldNum" sz="quarter" idx="12"/>
          </p:nvPr>
        </p:nvSpPr>
        <p:spPr/>
        <p:txBody>
          <a:bodyPr/>
          <a:lstStyle/>
          <a:p>
            <a:pPr>
              <a:defRPr/>
            </a:pPr>
            <a:fld id="{8F44CFBD-DB38-491C-BBBB-0A9B44D0910E}" type="slidenum">
              <a:rPr lang="ru-RU" smtClean="0"/>
              <a:pPr>
                <a:defRPr/>
              </a:pPr>
              <a:t>25</a:t>
            </a:fld>
            <a:endParaRPr lang="ru-RU"/>
          </a:p>
        </p:txBody>
      </p:sp>
      <p:graphicFrame>
        <p:nvGraphicFramePr>
          <p:cNvPr id="4" name="Таблица 3">
            <a:extLst>
              <a:ext uri="{FF2B5EF4-FFF2-40B4-BE49-F238E27FC236}">
                <a16:creationId xmlns:a16="http://schemas.microsoft.com/office/drawing/2014/main" id="{91C2148A-FDAB-4603-9718-8500433C2963}"/>
              </a:ext>
            </a:extLst>
          </p:cNvPr>
          <p:cNvGraphicFramePr>
            <a:graphicFrameLocks noGrp="1"/>
          </p:cNvGraphicFramePr>
          <p:nvPr>
            <p:extLst>
              <p:ext uri="{D42A27DB-BD31-4B8C-83A1-F6EECF244321}">
                <p14:modId xmlns:p14="http://schemas.microsoft.com/office/powerpoint/2010/main" val="3949365798"/>
              </p:ext>
            </p:extLst>
          </p:nvPr>
        </p:nvGraphicFramePr>
        <p:xfrm>
          <a:off x="2709161" y="2721227"/>
          <a:ext cx="6183319" cy="2997336"/>
        </p:xfrm>
        <a:graphic>
          <a:graphicData uri="http://schemas.openxmlformats.org/drawingml/2006/table">
            <a:tbl>
              <a:tblPr>
                <a:tableStyleId>{BC89EF96-8CEA-46FF-86C4-4CE0E7609802}</a:tableStyleId>
              </a:tblPr>
              <a:tblGrid>
                <a:gridCol w="2397970">
                  <a:extLst>
                    <a:ext uri="{9D8B030D-6E8A-4147-A177-3AD203B41FA5}">
                      <a16:colId xmlns:a16="http://schemas.microsoft.com/office/drawing/2014/main" val="3125149690"/>
                    </a:ext>
                  </a:extLst>
                </a:gridCol>
                <a:gridCol w="842088">
                  <a:extLst>
                    <a:ext uri="{9D8B030D-6E8A-4147-A177-3AD203B41FA5}">
                      <a16:colId xmlns:a16="http://schemas.microsoft.com/office/drawing/2014/main" val="1727125769"/>
                    </a:ext>
                  </a:extLst>
                </a:gridCol>
                <a:gridCol w="752700">
                  <a:extLst>
                    <a:ext uri="{9D8B030D-6E8A-4147-A177-3AD203B41FA5}">
                      <a16:colId xmlns:a16="http://schemas.microsoft.com/office/drawing/2014/main" val="2380114408"/>
                    </a:ext>
                  </a:extLst>
                </a:gridCol>
                <a:gridCol w="741035">
                  <a:extLst>
                    <a:ext uri="{9D8B030D-6E8A-4147-A177-3AD203B41FA5}">
                      <a16:colId xmlns:a16="http://schemas.microsoft.com/office/drawing/2014/main" val="1741612363"/>
                    </a:ext>
                  </a:extLst>
                </a:gridCol>
                <a:gridCol w="720080">
                  <a:extLst>
                    <a:ext uri="{9D8B030D-6E8A-4147-A177-3AD203B41FA5}">
                      <a16:colId xmlns:a16="http://schemas.microsoft.com/office/drawing/2014/main" val="1970051596"/>
                    </a:ext>
                  </a:extLst>
                </a:gridCol>
                <a:gridCol w="729446">
                  <a:extLst>
                    <a:ext uri="{9D8B030D-6E8A-4147-A177-3AD203B41FA5}">
                      <a16:colId xmlns:a16="http://schemas.microsoft.com/office/drawing/2014/main" val="2500061573"/>
                    </a:ext>
                  </a:extLst>
                </a:gridCol>
              </a:tblGrid>
              <a:tr h="1060008">
                <a:tc>
                  <a:txBody>
                    <a:bodyPr/>
                    <a:lstStyle/>
                    <a:p>
                      <a:pPr algn="ctr" fontAlgn="ctr"/>
                      <a:r>
                        <a:rPr lang="ru-RU" sz="1100" u="none" strike="noStrike" dirty="0">
                          <a:effectLst/>
                          <a:latin typeface="+mn-lt"/>
                        </a:rPr>
                        <a:t>Наименование показателя</a:t>
                      </a:r>
                      <a:endParaRPr lang="ru-RU" sz="1100" b="0" i="0" u="none" strike="noStrike" dirty="0">
                        <a:solidFill>
                          <a:srgbClr val="000000"/>
                        </a:solidFill>
                        <a:effectLst/>
                        <a:latin typeface="+mn-lt"/>
                      </a:endParaRPr>
                    </a:p>
                  </a:txBody>
                  <a:tcPr marL="8645" marR="8645" marT="8645" marB="0" anchor="ctr"/>
                </a:tc>
                <a:tc>
                  <a:txBody>
                    <a:bodyPr/>
                    <a:lstStyle/>
                    <a:p>
                      <a:pPr algn="ctr" fontAlgn="ctr"/>
                      <a:r>
                        <a:rPr lang="ru-RU" sz="1100" u="none" strike="noStrike">
                          <a:effectLst/>
                          <a:latin typeface="+mn-lt"/>
                        </a:rPr>
                        <a:t>Исполнено 2021</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100" u="none" strike="noStrike">
                          <a:effectLst/>
                          <a:latin typeface="+mn-lt"/>
                        </a:rPr>
                        <a:t>Оценка 2022</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100" u="none" strike="noStrike" dirty="0">
                          <a:effectLst/>
                          <a:latin typeface="+mn-lt"/>
                        </a:rPr>
                        <a:t>План </a:t>
                      </a:r>
                      <a:br>
                        <a:rPr lang="ru-RU" sz="1100" u="none" strike="noStrike" dirty="0">
                          <a:effectLst/>
                          <a:latin typeface="+mn-lt"/>
                        </a:rPr>
                      </a:br>
                      <a:r>
                        <a:rPr lang="ru-RU" sz="1100" u="none" strike="noStrike" dirty="0">
                          <a:effectLst/>
                          <a:latin typeface="+mn-lt"/>
                        </a:rPr>
                        <a:t>на 2023 год</a:t>
                      </a:r>
                      <a:endParaRPr lang="ru-RU" sz="1100" b="0" i="0" u="none" strike="noStrike" dirty="0">
                        <a:solidFill>
                          <a:srgbClr val="000000"/>
                        </a:solidFill>
                        <a:effectLst/>
                        <a:latin typeface="+mn-lt"/>
                      </a:endParaRPr>
                    </a:p>
                  </a:txBody>
                  <a:tcPr marL="8645" marR="8645" marT="8645" marB="0" anchor="ctr"/>
                </a:tc>
                <a:tc>
                  <a:txBody>
                    <a:bodyPr/>
                    <a:lstStyle/>
                    <a:p>
                      <a:pPr algn="ctr" fontAlgn="ctr"/>
                      <a:r>
                        <a:rPr lang="ru-RU" sz="1100" u="none" strike="noStrike">
                          <a:effectLst/>
                          <a:latin typeface="+mn-lt"/>
                        </a:rPr>
                        <a:t>План </a:t>
                      </a:r>
                      <a:br>
                        <a:rPr lang="ru-RU" sz="1100" u="none" strike="noStrike">
                          <a:effectLst/>
                          <a:latin typeface="+mn-lt"/>
                        </a:rPr>
                      </a:br>
                      <a:r>
                        <a:rPr lang="ru-RU" sz="1100" u="none" strike="noStrike">
                          <a:effectLst/>
                          <a:latin typeface="+mn-lt"/>
                        </a:rPr>
                        <a:t>на 2024 год</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100" u="none" strike="noStrike">
                          <a:effectLst/>
                          <a:latin typeface="+mn-lt"/>
                        </a:rPr>
                        <a:t>План </a:t>
                      </a:r>
                      <a:br>
                        <a:rPr lang="ru-RU" sz="1100" u="none" strike="noStrike">
                          <a:effectLst/>
                          <a:latin typeface="+mn-lt"/>
                        </a:rPr>
                      </a:br>
                      <a:r>
                        <a:rPr lang="ru-RU" sz="1100" u="none" strike="noStrike">
                          <a:effectLst/>
                          <a:latin typeface="+mn-lt"/>
                        </a:rPr>
                        <a:t>на 2025 год</a:t>
                      </a:r>
                      <a:endParaRPr lang="ru-RU" sz="1100" b="0" i="0" u="none" strike="noStrike">
                        <a:solidFill>
                          <a:srgbClr val="000000"/>
                        </a:solidFill>
                        <a:effectLst/>
                        <a:latin typeface="+mn-lt"/>
                      </a:endParaRPr>
                    </a:p>
                  </a:txBody>
                  <a:tcPr marL="8645" marR="8645" marT="8645" marB="0" anchor="ctr"/>
                </a:tc>
                <a:extLst>
                  <a:ext uri="{0D108BD9-81ED-4DB2-BD59-A6C34878D82A}">
                    <a16:rowId xmlns:a16="http://schemas.microsoft.com/office/drawing/2014/main" val="376403761"/>
                  </a:ext>
                </a:extLst>
              </a:tr>
              <a:tr h="304276">
                <a:tc>
                  <a:txBody>
                    <a:bodyPr/>
                    <a:lstStyle/>
                    <a:p>
                      <a:pPr algn="ctr" fontAlgn="ctr"/>
                      <a:r>
                        <a:rPr lang="ru-RU" sz="1100" u="none" strike="noStrike">
                          <a:effectLst/>
                          <a:latin typeface="+mn-lt"/>
                        </a:rPr>
                        <a:t>1</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100" b="0" i="0" u="none" strike="noStrike" dirty="0">
                          <a:solidFill>
                            <a:srgbClr val="000000"/>
                          </a:solidFill>
                          <a:effectLst/>
                          <a:latin typeface="+mn-lt"/>
                        </a:rPr>
                        <a:t>2</a:t>
                      </a:r>
                    </a:p>
                  </a:txBody>
                  <a:tcPr marL="8645" marR="8645" marT="8645" marB="0" anchor="ctr"/>
                </a:tc>
                <a:tc>
                  <a:txBody>
                    <a:bodyPr/>
                    <a:lstStyle/>
                    <a:p>
                      <a:pPr algn="ctr" fontAlgn="ctr"/>
                      <a:r>
                        <a:rPr lang="ru-RU" sz="1100" b="0" i="0" u="none" strike="noStrike" dirty="0">
                          <a:solidFill>
                            <a:srgbClr val="000000"/>
                          </a:solidFill>
                          <a:effectLst/>
                          <a:latin typeface="+mn-lt"/>
                        </a:rPr>
                        <a:t>3</a:t>
                      </a:r>
                    </a:p>
                  </a:txBody>
                  <a:tcPr marL="8645" marR="8645" marT="8645" marB="0" anchor="ctr"/>
                </a:tc>
                <a:tc>
                  <a:txBody>
                    <a:bodyPr/>
                    <a:lstStyle/>
                    <a:p>
                      <a:pPr algn="ctr" fontAlgn="ctr"/>
                      <a:r>
                        <a:rPr lang="ru-RU" sz="1100" b="0" i="0" u="none" strike="noStrike" dirty="0">
                          <a:solidFill>
                            <a:srgbClr val="000000"/>
                          </a:solidFill>
                          <a:effectLst/>
                          <a:latin typeface="+mn-lt"/>
                        </a:rPr>
                        <a:t>4</a:t>
                      </a:r>
                    </a:p>
                  </a:txBody>
                  <a:tcPr marL="8645" marR="8645" marT="8645" marB="0" anchor="ctr"/>
                </a:tc>
                <a:tc>
                  <a:txBody>
                    <a:bodyPr/>
                    <a:lstStyle/>
                    <a:p>
                      <a:pPr algn="ctr" fontAlgn="ctr"/>
                      <a:r>
                        <a:rPr lang="ru-RU" sz="1100" b="0" i="0" u="none" strike="noStrike" dirty="0">
                          <a:solidFill>
                            <a:srgbClr val="000000"/>
                          </a:solidFill>
                          <a:effectLst/>
                          <a:latin typeface="+mn-lt"/>
                        </a:rPr>
                        <a:t>5</a:t>
                      </a:r>
                    </a:p>
                  </a:txBody>
                  <a:tcPr marL="8645" marR="8645" marT="8645" marB="0" anchor="ctr"/>
                </a:tc>
                <a:tc>
                  <a:txBody>
                    <a:bodyPr/>
                    <a:lstStyle/>
                    <a:p>
                      <a:pPr algn="ctr" fontAlgn="ctr"/>
                      <a:r>
                        <a:rPr lang="ru-RU" sz="1100" b="0" i="0" u="none" strike="noStrike" dirty="0">
                          <a:solidFill>
                            <a:srgbClr val="000000"/>
                          </a:solidFill>
                          <a:effectLst/>
                          <a:latin typeface="+mn-lt"/>
                        </a:rPr>
                        <a:t>6</a:t>
                      </a:r>
                    </a:p>
                  </a:txBody>
                  <a:tcPr marL="8645" marR="8645" marT="8645" marB="0" anchor="ctr"/>
                </a:tc>
                <a:extLst>
                  <a:ext uri="{0D108BD9-81ED-4DB2-BD59-A6C34878D82A}">
                    <a16:rowId xmlns:a16="http://schemas.microsoft.com/office/drawing/2014/main" val="2336426300"/>
                  </a:ext>
                </a:extLst>
              </a:tr>
              <a:tr h="408263">
                <a:tc>
                  <a:txBody>
                    <a:bodyPr/>
                    <a:lstStyle/>
                    <a:p>
                      <a:pPr algn="l" fontAlgn="ctr"/>
                      <a:r>
                        <a:rPr lang="ru-RU" sz="1100" u="none" strike="noStrike">
                          <a:effectLst/>
                          <a:latin typeface="+mn-lt"/>
                        </a:rPr>
                        <a:t>ЖИЛИЩНО-КОММУНАЛЬНОЕ ХОЗЯЙСТВО</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25 121,10</a:t>
                      </a:r>
                    </a:p>
                  </a:txBody>
                  <a:tcPr marL="8645" marR="8645" marT="8645" marB="0" anchor="ctr"/>
                </a:tc>
                <a:tc>
                  <a:txBody>
                    <a:bodyPr/>
                    <a:lstStyle/>
                    <a:p>
                      <a:pPr algn="ctr" fontAlgn="ctr"/>
                      <a:r>
                        <a:rPr lang="ru-RU" sz="1200" b="0" i="0" u="none" strike="noStrike" dirty="0">
                          <a:solidFill>
                            <a:srgbClr val="000000"/>
                          </a:solidFill>
                          <a:effectLst/>
                          <a:latin typeface="+mn-lt"/>
                        </a:rPr>
                        <a:t>101 142,60</a:t>
                      </a:r>
                    </a:p>
                  </a:txBody>
                  <a:tcPr marL="8645" marR="8645" marT="8645" marB="0" anchor="ctr"/>
                </a:tc>
                <a:tc>
                  <a:txBody>
                    <a:bodyPr/>
                    <a:lstStyle/>
                    <a:p>
                      <a:pPr algn="r" fontAlgn="ctr"/>
                      <a:r>
                        <a:rPr lang="ru-RU" sz="1200" b="0" i="0" u="none" strike="noStrike" dirty="0">
                          <a:solidFill>
                            <a:srgbClr val="000000"/>
                          </a:solidFill>
                          <a:effectLst/>
                          <a:latin typeface="+mn-lt"/>
                        </a:rPr>
                        <a:t>95 434,51 </a:t>
                      </a:r>
                    </a:p>
                  </a:txBody>
                  <a:tcPr marL="9525" marR="9525" marT="9525" marB="0" anchor="ctr"/>
                </a:tc>
                <a:tc>
                  <a:txBody>
                    <a:bodyPr/>
                    <a:lstStyle/>
                    <a:p>
                      <a:pPr algn="r" fontAlgn="ctr"/>
                      <a:r>
                        <a:rPr lang="ru-RU" sz="1200" b="0" i="0" u="none" strike="noStrike">
                          <a:solidFill>
                            <a:srgbClr val="000000"/>
                          </a:solidFill>
                          <a:effectLst/>
                          <a:latin typeface="+mn-lt"/>
                        </a:rPr>
                        <a:t>48 325,00 </a:t>
                      </a:r>
                    </a:p>
                  </a:txBody>
                  <a:tcPr marL="9525" marR="9525" marT="9525" marB="0" anchor="ctr"/>
                </a:tc>
                <a:tc>
                  <a:txBody>
                    <a:bodyPr/>
                    <a:lstStyle/>
                    <a:p>
                      <a:pPr algn="r" fontAlgn="ctr"/>
                      <a:r>
                        <a:rPr lang="ru-RU" sz="1200" b="0" i="0" u="none" strike="noStrike" dirty="0">
                          <a:solidFill>
                            <a:srgbClr val="000000"/>
                          </a:solidFill>
                          <a:effectLst/>
                          <a:latin typeface="+mn-lt"/>
                        </a:rPr>
                        <a:t>46 613,90 </a:t>
                      </a:r>
                    </a:p>
                  </a:txBody>
                  <a:tcPr marL="9525" marR="9525" marT="9525" marB="0" anchor="ctr"/>
                </a:tc>
                <a:extLst>
                  <a:ext uri="{0D108BD9-81ED-4DB2-BD59-A6C34878D82A}">
                    <a16:rowId xmlns:a16="http://schemas.microsoft.com/office/drawing/2014/main" val="462376064"/>
                  </a:ext>
                </a:extLst>
              </a:tr>
              <a:tr h="408263">
                <a:tc>
                  <a:txBody>
                    <a:bodyPr/>
                    <a:lstStyle/>
                    <a:p>
                      <a:pPr algn="l" fontAlgn="ctr"/>
                      <a:r>
                        <a:rPr lang="ru-RU" sz="1100" u="none" strike="noStrike">
                          <a:effectLst/>
                          <a:latin typeface="+mn-lt"/>
                        </a:rPr>
                        <a:t>Жилищное хозяйство</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2 383,90 </a:t>
                      </a:r>
                    </a:p>
                  </a:txBody>
                  <a:tcPr marL="9525" marR="9525" marT="9525" marB="0" anchor="ctr"/>
                </a:tc>
                <a:tc>
                  <a:txBody>
                    <a:bodyPr/>
                    <a:lstStyle/>
                    <a:p>
                      <a:pPr algn="ctr" fontAlgn="ctr"/>
                      <a:r>
                        <a:rPr lang="ru-RU" sz="1200" b="0" i="0" u="none" strike="noStrike" dirty="0">
                          <a:solidFill>
                            <a:srgbClr val="000000"/>
                          </a:solidFill>
                          <a:effectLst/>
                          <a:latin typeface="+mn-lt"/>
                        </a:rPr>
                        <a:t>6 726,10</a:t>
                      </a:r>
                    </a:p>
                  </a:txBody>
                  <a:tcPr marL="8645" marR="8645" marT="8645" marB="0" anchor="ctr"/>
                </a:tc>
                <a:tc>
                  <a:txBody>
                    <a:bodyPr/>
                    <a:lstStyle/>
                    <a:p>
                      <a:pPr algn="r" fontAlgn="ctr"/>
                      <a:r>
                        <a:rPr lang="ru-RU" sz="1200" b="0" i="0" u="none" strike="noStrike" dirty="0">
                          <a:solidFill>
                            <a:srgbClr val="000000"/>
                          </a:solidFill>
                          <a:effectLst/>
                          <a:latin typeface="+mn-lt"/>
                        </a:rPr>
                        <a:t>5 262,60 </a:t>
                      </a:r>
                    </a:p>
                  </a:txBody>
                  <a:tcPr marL="9525" marR="9525" marT="9525" marB="0" anchor="ctr"/>
                </a:tc>
                <a:tc>
                  <a:txBody>
                    <a:bodyPr/>
                    <a:lstStyle/>
                    <a:p>
                      <a:pPr algn="r" fontAlgn="ctr"/>
                      <a:r>
                        <a:rPr lang="ru-RU" sz="1200" b="0" i="0" u="none" strike="noStrike" dirty="0">
                          <a:solidFill>
                            <a:srgbClr val="000000"/>
                          </a:solidFill>
                          <a:effectLst/>
                          <a:latin typeface="+mn-lt"/>
                        </a:rPr>
                        <a:t>5 819,00 </a:t>
                      </a:r>
                    </a:p>
                  </a:txBody>
                  <a:tcPr marL="9525" marR="9525" marT="9525" marB="0" anchor="ctr"/>
                </a:tc>
                <a:tc>
                  <a:txBody>
                    <a:bodyPr/>
                    <a:lstStyle/>
                    <a:p>
                      <a:pPr algn="r" fontAlgn="ctr"/>
                      <a:r>
                        <a:rPr lang="ru-RU" sz="1200" b="0" i="0" u="none" strike="noStrike" dirty="0">
                          <a:solidFill>
                            <a:srgbClr val="000000"/>
                          </a:solidFill>
                          <a:effectLst/>
                          <a:latin typeface="+mn-lt"/>
                        </a:rPr>
                        <a:t>5 939,00 </a:t>
                      </a:r>
                    </a:p>
                  </a:txBody>
                  <a:tcPr marL="9525" marR="9525" marT="9525" marB="0" anchor="ctr"/>
                </a:tc>
                <a:extLst>
                  <a:ext uri="{0D108BD9-81ED-4DB2-BD59-A6C34878D82A}">
                    <a16:rowId xmlns:a16="http://schemas.microsoft.com/office/drawing/2014/main" val="4189662086"/>
                  </a:ext>
                </a:extLst>
              </a:tr>
              <a:tr h="408263">
                <a:tc>
                  <a:txBody>
                    <a:bodyPr/>
                    <a:lstStyle/>
                    <a:p>
                      <a:pPr algn="l" fontAlgn="ctr"/>
                      <a:r>
                        <a:rPr lang="ru-RU" sz="1100" u="none" strike="noStrike">
                          <a:effectLst/>
                          <a:latin typeface="+mn-lt"/>
                        </a:rPr>
                        <a:t>Коммунальное хозяйство</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778,70</a:t>
                      </a:r>
                    </a:p>
                  </a:txBody>
                  <a:tcPr marL="8645" marR="8645" marT="8645" marB="0" anchor="ctr"/>
                </a:tc>
                <a:tc>
                  <a:txBody>
                    <a:bodyPr/>
                    <a:lstStyle/>
                    <a:p>
                      <a:pPr algn="ctr" fontAlgn="ctr"/>
                      <a:r>
                        <a:rPr lang="ru-RU" sz="1200" b="0" i="0" u="none" strike="noStrike" dirty="0">
                          <a:solidFill>
                            <a:srgbClr val="000000"/>
                          </a:solidFill>
                          <a:effectLst/>
                          <a:latin typeface="+mn-lt"/>
                        </a:rPr>
                        <a:t>1 804,30</a:t>
                      </a:r>
                    </a:p>
                  </a:txBody>
                  <a:tcPr marL="8645" marR="8645" marT="8645" marB="0" anchor="ctr"/>
                </a:tc>
                <a:tc>
                  <a:txBody>
                    <a:bodyPr/>
                    <a:lstStyle/>
                    <a:p>
                      <a:pPr algn="r" fontAlgn="ctr"/>
                      <a:r>
                        <a:rPr lang="ru-RU" sz="1200" b="0" i="0" u="none" strike="noStrike" dirty="0">
                          <a:solidFill>
                            <a:srgbClr val="000000"/>
                          </a:solidFill>
                          <a:effectLst/>
                          <a:latin typeface="+mn-lt"/>
                        </a:rPr>
                        <a:t>1 306,00 </a:t>
                      </a:r>
                    </a:p>
                  </a:txBody>
                  <a:tcPr marL="9525" marR="9525" marT="9525" marB="0" anchor="ctr"/>
                </a:tc>
                <a:tc>
                  <a:txBody>
                    <a:bodyPr/>
                    <a:lstStyle/>
                    <a:p>
                      <a:pPr algn="r" fontAlgn="ctr"/>
                      <a:r>
                        <a:rPr lang="ru-RU" sz="1200" b="0" i="0" u="none" strike="noStrike" dirty="0">
                          <a:solidFill>
                            <a:srgbClr val="000000"/>
                          </a:solidFill>
                          <a:effectLst/>
                          <a:latin typeface="+mn-lt"/>
                        </a:rPr>
                        <a:t>1 606,00 </a:t>
                      </a:r>
                    </a:p>
                  </a:txBody>
                  <a:tcPr marL="9525" marR="9525" marT="9525" marB="0" anchor="ctr"/>
                </a:tc>
                <a:tc>
                  <a:txBody>
                    <a:bodyPr/>
                    <a:lstStyle/>
                    <a:p>
                      <a:pPr algn="r" fontAlgn="ctr"/>
                      <a:r>
                        <a:rPr lang="ru-RU" sz="1200" b="0" i="0" u="none" strike="noStrike" dirty="0">
                          <a:solidFill>
                            <a:srgbClr val="000000"/>
                          </a:solidFill>
                          <a:effectLst/>
                          <a:latin typeface="+mn-lt"/>
                        </a:rPr>
                        <a:t>1 638,00 </a:t>
                      </a:r>
                    </a:p>
                  </a:txBody>
                  <a:tcPr marL="9525" marR="9525" marT="9525" marB="0" anchor="ctr"/>
                </a:tc>
                <a:extLst>
                  <a:ext uri="{0D108BD9-81ED-4DB2-BD59-A6C34878D82A}">
                    <a16:rowId xmlns:a16="http://schemas.microsoft.com/office/drawing/2014/main" val="2271616623"/>
                  </a:ext>
                </a:extLst>
              </a:tr>
              <a:tr h="408263">
                <a:tc>
                  <a:txBody>
                    <a:bodyPr/>
                    <a:lstStyle/>
                    <a:p>
                      <a:pPr algn="l" fontAlgn="ctr"/>
                      <a:r>
                        <a:rPr lang="ru-RU" sz="1100" u="none" strike="noStrike">
                          <a:effectLst/>
                          <a:latin typeface="+mn-lt"/>
                        </a:rPr>
                        <a:t>Благоустройство</a:t>
                      </a:r>
                      <a:endParaRPr lang="ru-RU" sz="1100" b="0" i="0" u="none" strike="noStrike">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21 115,90</a:t>
                      </a:r>
                    </a:p>
                  </a:txBody>
                  <a:tcPr marL="8645" marR="8645" marT="8645" marB="0" anchor="ctr"/>
                </a:tc>
                <a:tc>
                  <a:txBody>
                    <a:bodyPr/>
                    <a:lstStyle/>
                    <a:p>
                      <a:pPr algn="ctr" fontAlgn="ctr"/>
                      <a:r>
                        <a:rPr lang="ru-RU" sz="1200" b="0" i="0" u="none" strike="noStrike" dirty="0">
                          <a:solidFill>
                            <a:srgbClr val="000000"/>
                          </a:solidFill>
                          <a:effectLst/>
                          <a:latin typeface="+mn-lt"/>
                        </a:rPr>
                        <a:t>92 612,20</a:t>
                      </a:r>
                    </a:p>
                  </a:txBody>
                  <a:tcPr marL="8645" marR="8645" marT="8645" marB="0" anchor="ctr"/>
                </a:tc>
                <a:tc>
                  <a:txBody>
                    <a:bodyPr/>
                    <a:lstStyle/>
                    <a:p>
                      <a:pPr algn="r" fontAlgn="ctr"/>
                      <a:r>
                        <a:rPr lang="ru-RU" sz="1200" b="0" i="0" u="none" strike="noStrike" dirty="0">
                          <a:solidFill>
                            <a:srgbClr val="000000"/>
                          </a:solidFill>
                          <a:effectLst/>
                          <a:latin typeface="+mn-lt"/>
                        </a:rPr>
                        <a:t>88 865,91 </a:t>
                      </a:r>
                    </a:p>
                  </a:txBody>
                  <a:tcPr marL="9525" marR="9525" marT="9525" marB="0" anchor="ctr"/>
                </a:tc>
                <a:tc>
                  <a:txBody>
                    <a:bodyPr/>
                    <a:lstStyle/>
                    <a:p>
                      <a:pPr algn="r" fontAlgn="ctr"/>
                      <a:r>
                        <a:rPr lang="ru-RU" sz="1200" b="0" i="0" u="none" strike="noStrike" dirty="0">
                          <a:solidFill>
                            <a:srgbClr val="000000"/>
                          </a:solidFill>
                          <a:effectLst/>
                          <a:latin typeface="+mn-lt"/>
                        </a:rPr>
                        <a:t>40 900,00 </a:t>
                      </a:r>
                    </a:p>
                  </a:txBody>
                  <a:tcPr marL="9525" marR="9525" marT="9525" marB="0" anchor="ctr"/>
                </a:tc>
                <a:tc>
                  <a:txBody>
                    <a:bodyPr/>
                    <a:lstStyle/>
                    <a:p>
                      <a:pPr algn="r" fontAlgn="ctr"/>
                      <a:r>
                        <a:rPr lang="ru-RU" sz="1200" b="0" i="0" u="none" strike="noStrike" dirty="0">
                          <a:solidFill>
                            <a:srgbClr val="000000"/>
                          </a:solidFill>
                          <a:effectLst/>
                          <a:latin typeface="+mn-lt"/>
                        </a:rPr>
                        <a:t>39 036,90 </a:t>
                      </a:r>
                    </a:p>
                  </a:txBody>
                  <a:tcPr marL="9525" marR="9525" marT="9525" marB="0" anchor="ctr"/>
                </a:tc>
                <a:extLst>
                  <a:ext uri="{0D108BD9-81ED-4DB2-BD59-A6C34878D82A}">
                    <a16:rowId xmlns:a16="http://schemas.microsoft.com/office/drawing/2014/main" val="268464028"/>
                  </a:ext>
                </a:extLst>
              </a:tr>
            </a:tbl>
          </a:graphicData>
        </a:graphic>
      </p:graphicFrame>
      <p:sp>
        <p:nvSpPr>
          <p:cNvPr id="14" name="Заголовок 1">
            <a:extLst>
              <a:ext uri="{FF2B5EF4-FFF2-40B4-BE49-F238E27FC236}">
                <a16:creationId xmlns:a16="http://schemas.microsoft.com/office/drawing/2014/main" id="{0BAD3B4D-50BE-4EDF-AAE6-D82133BC1AB7}"/>
              </a:ext>
            </a:extLst>
          </p:cNvPr>
          <p:cNvSpPr txBox="1">
            <a:spLocks/>
          </p:cNvSpPr>
          <p:nvPr/>
        </p:nvSpPr>
        <p:spPr>
          <a:xfrm>
            <a:off x="331913" y="44624"/>
            <a:ext cx="8859902" cy="6714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sz="2000" b="1" dirty="0">
                <a:solidFill>
                  <a:schemeClr val="bg1">
                    <a:lumMod val="95000"/>
                  </a:schemeClr>
                </a:solidFill>
              </a:rPr>
              <a:t>Жилищно-коммунальное хозяйство, тыс. рублей</a:t>
            </a:r>
            <a:endParaRPr lang="ru-RU" sz="2000" b="1" dirty="0">
              <a:solidFill>
                <a:schemeClr val="bg1">
                  <a:lumMod val="95000"/>
                </a:schemeClr>
              </a:solidFill>
              <a:latin typeface="+mn-lt"/>
            </a:endParaRPr>
          </a:p>
        </p:txBody>
      </p:sp>
    </p:spTree>
    <p:extLst>
      <p:ext uri="{BB962C8B-B14F-4D97-AF65-F5344CB8AC3E}">
        <p14:creationId xmlns:p14="http://schemas.microsoft.com/office/powerpoint/2010/main" val="71126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56544"/>
            <a:ext cx="8839200" cy="842946"/>
          </a:xfrm>
        </p:spPr>
        <p:txBody>
          <a:bodyPr>
            <a:noAutofit/>
          </a:bodyPr>
          <a:lstStyle/>
          <a:p>
            <a:pPr algn="l"/>
            <a:br>
              <a:rPr lang="ru-RU" sz="1000" dirty="0">
                <a:solidFill>
                  <a:schemeClr val="bg1">
                    <a:lumMod val="95000"/>
                  </a:schemeClr>
                </a:solidFill>
              </a:rPr>
            </a:br>
            <a:r>
              <a:rPr lang="ru-RU" sz="1000" dirty="0"/>
              <a:t>По данному разделу планируются средства на разработку проектной документации, капитальному ремонту и реконструкцию гидротехнического сооружения пруда на реке Потеха городского поселения город Благовещенск муниципального района Благовещенский район Республики Башкортостан, а также на разработку схем территориального планирования городского поселения город Благовещенск муниципального района Благовещенский район Республики Башкортостан.</a:t>
            </a:r>
            <a:endParaRPr lang="ru-RU" sz="1800" dirty="0">
              <a:solidFill>
                <a:schemeClr val="bg1">
                  <a:lumMod val="95000"/>
                </a:schemeClr>
              </a:solidFill>
              <a:latin typeface="+mn-lt"/>
            </a:endParaRPr>
          </a:p>
        </p:txBody>
      </p:sp>
      <p:graphicFrame>
        <p:nvGraphicFramePr>
          <p:cNvPr id="5" name="Диаграмма 4"/>
          <p:cNvGraphicFramePr/>
          <p:nvPr>
            <p:extLst>
              <p:ext uri="{D42A27DB-BD31-4B8C-83A1-F6EECF244321}">
                <p14:modId xmlns:p14="http://schemas.microsoft.com/office/powerpoint/2010/main" val="4198167546"/>
              </p:ext>
            </p:extLst>
          </p:nvPr>
        </p:nvGraphicFramePr>
        <p:xfrm>
          <a:off x="0" y="1628800"/>
          <a:ext cx="3419872" cy="5092675"/>
        </p:xfrm>
        <a:graphic>
          <a:graphicData uri="http://schemas.openxmlformats.org/drawingml/2006/chart">
            <c:chart xmlns:c="http://schemas.openxmlformats.org/drawingml/2006/chart" xmlns:r="http://schemas.openxmlformats.org/officeDocument/2006/relationships" r:id="rId2"/>
          </a:graphicData>
        </a:graphic>
      </p:graphicFrame>
      <p:sp>
        <p:nvSpPr>
          <p:cNvPr id="6" name="Скругленный прямоугольник 5"/>
          <p:cNvSpPr/>
          <p:nvPr/>
        </p:nvSpPr>
        <p:spPr>
          <a:xfrm>
            <a:off x="1043608" y="3376949"/>
            <a:ext cx="1008112" cy="842946"/>
          </a:xfrm>
          <a:prstGeom prst="roundRect">
            <a:avLst>
              <a:gd name="adj" fmla="val 6356"/>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2700">
                <a:solidFill>
                  <a:schemeClr val="tx2">
                    <a:satMod val="155000"/>
                  </a:schemeClr>
                </a:solidFill>
                <a:prstDash val="solid"/>
              </a:ln>
              <a:solidFill>
                <a:schemeClr val="bg1">
                  <a:lumMod val="8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115616" y="3536251"/>
            <a:ext cx="1008112" cy="524342"/>
          </a:xfrm>
          <a:prstGeom prst="rect">
            <a:avLst/>
          </a:prstGeom>
          <a:noFill/>
        </p:spPr>
        <p:txBody>
          <a:bodyPr wrap="square" rtlCol="0">
            <a:spAutoFit/>
          </a:bodyPr>
          <a:lstStyle/>
          <a:p>
            <a:r>
              <a:rPr lang="ru-RU" sz="2800" b="1" dirty="0">
                <a:latin typeface="Times New Roman" pitchFamily="18" charset="0"/>
                <a:cs typeface="Times New Roman" pitchFamily="18" charset="0"/>
              </a:rPr>
              <a:t>2,6%</a:t>
            </a:r>
          </a:p>
        </p:txBody>
      </p:sp>
      <p:sp>
        <p:nvSpPr>
          <p:cNvPr id="3" name="Номер слайда 2"/>
          <p:cNvSpPr>
            <a:spLocks noGrp="1"/>
          </p:cNvSpPr>
          <p:nvPr>
            <p:ph type="sldNum" sz="quarter" idx="12"/>
          </p:nvPr>
        </p:nvSpPr>
        <p:spPr/>
        <p:txBody>
          <a:bodyPr/>
          <a:lstStyle/>
          <a:p>
            <a:pPr>
              <a:defRPr/>
            </a:pPr>
            <a:fld id="{8F44CFBD-DB38-491C-BBBB-0A9B44D0910E}" type="slidenum">
              <a:rPr lang="ru-RU" smtClean="0"/>
              <a:pPr>
                <a:defRPr/>
              </a:pPr>
              <a:t>26</a:t>
            </a:fld>
            <a:endParaRPr lang="ru-RU"/>
          </a:p>
        </p:txBody>
      </p:sp>
      <p:sp>
        <p:nvSpPr>
          <p:cNvPr id="14" name="Заголовок 1">
            <a:extLst>
              <a:ext uri="{FF2B5EF4-FFF2-40B4-BE49-F238E27FC236}">
                <a16:creationId xmlns:a16="http://schemas.microsoft.com/office/drawing/2014/main" id="{0BAD3B4D-50BE-4EDF-AAE6-D82133BC1AB7}"/>
              </a:ext>
            </a:extLst>
          </p:cNvPr>
          <p:cNvSpPr txBox="1">
            <a:spLocks/>
          </p:cNvSpPr>
          <p:nvPr/>
        </p:nvSpPr>
        <p:spPr>
          <a:xfrm>
            <a:off x="683568" y="136234"/>
            <a:ext cx="8508246" cy="579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sz="1800" b="1" dirty="0">
                <a:solidFill>
                  <a:schemeClr val="bg1">
                    <a:lumMod val="95000"/>
                  </a:schemeClr>
                </a:solidFill>
              </a:rPr>
              <a:t>Национальная экономика, тыс. рублей</a:t>
            </a:r>
            <a:endParaRPr lang="ru-RU" sz="1800" b="1" dirty="0">
              <a:solidFill>
                <a:schemeClr val="bg1">
                  <a:lumMod val="95000"/>
                </a:schemeClr>
              </a:solidFill>
              <a:latin typeface="+mn-lt"/>
            </a:endParaRPr>
          </a:p>
        </p:txBody>
      </p:sp>
      <p:graphicFrame>
        <p:nvGraphicFramePr>
          <p:cNvPr id="9" name="Таблица 8">
            <a:extLst>
              <a:ext uri="{FF2B5EF4-FFF2-40B4-BE49-F238E27FC236}">
                <a16:creationId xmlns:a16="http://schemas.microsoft.com/office/drawing/2014/main" id="{41FDE294-9E7B-4BC3-8AD9-DAB0A68FD925}"/>
              </a:ext>
            </a:extLst>
          </p:cNvPr>
          <p:cNvGraphicFramePr>
            <a:graphicFrameLocks noGrp="1"/>
          </p:cNvGraphicFramePr>
          <p:nvPr>
            <p:extLst>
              <p:ext uri="{D42A27DB-BD31-4B8C-83A1-F6EECF244321}">
                <p14:modId xmlns:p14="http://schemas.microsoft.com/office/powerpoint/2010/main" val="4178373012"/>
              </p:ext>
            </p:extLst>
          </p:nvPr>
        </p:nvGraphicFramePr>
        <p:xfrm>
          <a:off x="3059830" y="2471746"/>
          <a:ext cx="5779370" cy="2757453"/>
        </p:xfrm>
        <a:graphic>
          <a:graphicData uri="http://schemas.openxmlformats.org/drawingml/2006/table">
            <a:tbl>
              <a:tblPr>
                <a:tableStyleId>{BC89EF96-8CEA-46FF-86C4-4CE0E7609802}</a:tableStyleId>
              </a:tblPr>
              <a:tblGrid>
                <a:gridCol w="2355233">
                  <a:extLst>
                    <a:ext uri="{9D8B030D-6E8A-4147-A177-3AD203B41FA5}">
                      <a16:colId xmlns:a16="http://schemas.microsoft.com/office/drawing/2014/main" val="3384303637"/>
                    </a:ext>
                  </a:extLst>
                </a:gridCol>
                <a:gridCol w="756735">
                  <a:extLst>
                    <a:ext uri="{9D8B030D-6E8A-4147-A177-3AD203B41FA5}">
                      <a16:colId xmlns:a16="http://schemas.microsoft.com/office/drawing/2014/main" val="1689235089"/>
                    </a:ext>
                  </a:extLst>
                </a:gridCol>
                <a:gridCol w="666851">
                  <a:extLst>
                    <a:ext uri="{9D8B030D-6E8A-4147-A177-3AD203B41FA5}">
                      <a16:colId xmlns:a16="http://schemas.microsoft.com/office/drawing/2014/main" val="2304217882"/>
                    </a:ext>
                  </a:extLst>
                </a:gridCol>
                <a:gridCol w="740945">
                  <a:extLst>
                    <a:ext uri="{9D8B030D-6E8A-4147-A177-3AD203B41FA5}">
                      <a16:colId xmlns:a16="http://schemas.microsoft.com/office/drawing/2014/main" val="2565480743"/>
                    </a:ext>
                  </a:extLst>
                </a:gridCol>
                <a:gridCol w="666851">
                  <a:extLst>
                    <a:ext uri="{9D8B030D-6E8A-4147-A177-3AD203B41FA5}">
                      <a16:colId xmlns:a16="http://schemas.microsoft.com/office/drawing/2014/main" val="208926594"/>
                    </a:ext>
                  </a:extLst>
                </a:gridCol>
                <a:gridCol w="592755">
                  <a:extLst>
                    <a:ext uri="{9D8B030D-6E8A-4147-A177-3AD203B41FA5}">
                      <a16:colId xmlns:a16="http://schemas.microsoft.com/office/drawing/2014/main" val="719354126"/>
                    </a:ext>
                  </a:extLst>
                </a:gridCol>
              </a:tblGrid>
              <a:tr h="921471">
                <a:tc>
                  <a:txBody>
                    <a:bodyPr/>
                    <a:lstStyle/>
                    <a:p>
                      <a:pPr algn="ctr" fontAlgn="ctr"/>
                      <a:r>
                        <a:rPr lang="ru-RU" sz="1200" u="none" strike="noStrike" dirty="0">
                          <a:effectLst/>
                          <a:latin typeface="+mn-lt"/>
                        </a:rPr>
                        <a:t>Наименование показателя</a:t>
                      </a:r>
                      <a:endParaRPr lang="ru-RU" sz="1200" b="0" i="0" u="none" strike="noStrike" dirty="0">
                        <a:solidFill>
                          <a:srgbClr val="000000"/>
                        </a:solidFill>
                        <a:effectLst/>
                        <a:latin typeface="+mn-lt"/>
                      </a:endParaRPr>
                    </a:p>
                  </a:txBody>
                  <a:tcPr marL="8645" marR="8645" marT="8645" marB="0" anchor="ctr"/>
                </a:tc>
                <a:tc>
                  <a:txBody>
                    <a:bodyPr/>
                    <a:lstStyle/>
                    <a:p>
                      <a:pPr algn="ctr" fontAlgn="ctr"/>
                      <a:r>
                        <a:rPr lang="ru-RU" sz="1200" u="none" strike="noStrike">
                          <a:effectLst/>
                          <a:latin typeface="+mn-lt"/>
                        </a:rPr>
                        <a:t>Исполнено 2021</a:t>
                      </a:r>
                      <a:endParaRPr lang="ru-RU" sz="1200" b="0" i="0" u="none" strike="noStrike">
                        <a:solidFill>
                          <a:srgbClr val="000000"/>
                        </a:solidFill>
                        <a:effectLst/>
                        <a:latin typeface="+mn-lt"/>
                      </a:endParaRPr>
                    </a:p>
                  </a:txBody>
                  <a:tcPr marL="8645" marR="8645" marT="8645" marB="0" anchor="ctr"/>
                </a:tc>
                <a:tc>
                  <a:txBody>
                    <a:bodyPr/>
                    <a:lstStyle/>
                    <a:p>
                      <a:pPr algn="ctr" fontAlgn="ctr"/>
                      <a:r>
                        <a:rPr lang="ru-RU" sz="1200" u="none" strike="noStrike">
                          <a:effectLst/>
                          <a:latin typeface="+mn-lt"/>
                        </a:rPr>
                        <a:t>Оценка 2022</a:t>
                      </a:r>
                      <a:endParaRPr lang="ru-RU" sz="1200" b="0" i="0" u="none" strike="noStrike">
                        <a:solidFill>
                          <a:srgbClr val="000000"/>
                        </a:solidFill>
                        <a:effectLst/>
                        <a:latin typeface="+mn-lt"/>
                      </a:endParaRPr>
                    </a:p>
                  </a:txBody>
                  <a:tcPr marL="8645" marR="8645" marT="8645" marB="0" anchor="ctr"/>
                </a:tc>
                <a:tc>
                  <a:txBody>
                    <a:bodyPr/>
                    <a:lstStyle/>
                    <a:p>
                      <a:pPr algn="ctr" fontAlgn="ctr"/>
                      <a:r>
                        <a:rPr lang="ru-RU" sz="1200" u="none" strike="noStrike" dirty="0">
                          <a:effectLst/>
                          <a:latin typeface="+mn-lt"/>
                        </a:rPr>
                        <a:t>План </a:t>
                      </a:r>
                      <a:br>
                        <a:rPr lang="ru-RU" sz="1200" u="none" strike="noStrike" dirty="0">
                          <a:effectLst/>
                          <a:latin typeface="+mn-lt"/>
                        </a:rPr>
                      </a:br>
                      <a:r>
                        <a:rPr lang="ru-RU" sz="1200" u="none" strike="noStrike" dirty="0">
                          <a:effectLst/>
                          <a:latin typeface="+mn-lt"/>
                        </a:rPr>
                        <a:t>на 2023 год</a:t>
                      </a:r>
                      <a:endParaRPr lang="ru-RU" sz="1200" b="0" i="0" u="none" strike="noStrike" dirty="0">
                        <a:solidFill>
                          <a:srgbClr val="000000"/>
                        </a:solidFill>
                        <a:effectLst/>
                        <a:latin typeface="+mn-lt"/>
                      </a:endParaRPr>
                    </a:p>
                  </a:txBody>
                  <a:tcPr marL="8645" marR="8645" marT="8645" marB="0" anchor="ctr"/>
                </a:tc>
                <a:tc>
                  <a:txBody>
                    <a:bodyPr/>
                    <a:lstStyle/>
                    <a:p>
                      <a:pPr algn="ctr" fontAlgn="ctr"/>
                      <a:r>
                        <a:rPr lang="ru-RU" sz="1200" u="none" strike="noStrike" dirty="0">
                          <a:effectLst/>
                          <a:latin typeface="+mn-lt"/>
                        </a:rPr>
                        <a:t>План </a:t>
                      </a:r>
                      <a:br>
                        <a:rPr lang="ru-RU" sz="1200" u="none" strike="noStrike" dirty="0">
                          <a:effectLst/>
                          <a:latin typeface="+mn-lt"/>
                        </a:rPr>
                      </a:br>
                      <a:r>
                        <a:rPr lang="ru-RU" sz="1200" u="none" strike="noStrike" dirty="0">
                          <a:effectLst/>
                          <a:latin typeface="+mn-lt"/>
                        </a:rPr>
                        <a:t>на 2024 год</a:t>
                      </a:r>
                      <a:endParaRPr lang="ru-RU" sz="1200" b="0" i="0" u="none" strike="noStrike" dirty="0">
                        <a:solidFill>
                          <a:srgbClr val="000000"/>
                        </a:solidFill>
                        <a:effectLst/>
                        <a:latin typeface="+mn-lt"/>
                      </a:endParaRPr>
                    </a:p>
                  </a:txBody>
                  <a:tcPr marL="8645" marR="8645" marT="8645" marB="0" anchor="ctr"/>
                </a:tc>
                <a:tc>
                  <a:txBody>
                    <a:bodyPr/>
                    <a:lstStyle/>
                    <a:p>
                      <a:pPr algn="ctr" fontAlgn="ctr"/>
                      <a:r>
                        <a:rPr lang="ru-RU" sz="1200" u="none" strike="noStrike">
                          <a:effectLst/>
                          <a:latin typeface="+mn-lt"/>
                        </a:rPr>
                        <a:t>План </a:t>
                      </a:r>
                      <a:br>
                        <a:rPr lang="ru-RU" sz="1200" u="none" strike="noStrike">
                          <a:effectLst/>
                          <a:latin typeface="+mn-lt"/>
                        </a:rPr>
                      </a:br>
                      <a:r>
                        <a:rPr lang="ru-RU" sz="1200" u="none" strike="noStrike">
                          <a:effectLst/>
                          <a:latin typeface="+mn-lt"/>
                        </a:rPr>
                        <a:t>на 2025 год</a:t>
                      </a:r>
                      <a:endParaRPr lang="ru-RU" sz="1200" b="0" i="0" u="none" strike="noStrike">
                        <a:solidFill>
                          <a:srgbClr val="000000"/>
                        </a:solidFill>
                        <a:effectLst/>
                        <a:latin typeface="+mn-lt"/>
                      </a:endParaRPr>
                    </a:p>
                  </a:txBody>
                  <a:tcPr marL="8645" marR="8645" marT="8645" marB="0" anchor="ctr"/>
                </a:tc>
                <a:extLst>
                  <a:ext uri="{0D108BD9-81ED-4DB2-BD59-A6C34878D82A}">
                    <a16:rowId xmlns:a16="http://schemas.microsoft.com/office/drawing/2014/main" val="1311454450"/>
                  </a:ext>
                </a:extLst>
              </a:tr>
              <a:tr h="368836">
                <a:tc>
                  <a:txBody>
                    <a:bodyPr/>
                    <a:lstStyle/>
                    <a:p>
                      <a:pPr algn="ctr" fontAlgn="ctr"/>
                      <a:r>
                        <a:rPr lang="ru-RU" sz="1200" u="none" strike="noStrike" dirty="0">
                          <a:effectLst/>
                          <a:latin typeface="+mn-lt"/>
                        </a:rPr>
                        <a:t>1</a:t>
                      </a:r>
                      <a:endParaRPr lang="ru-RU" sz="1200" b="0" i="0" u="none" strike="noStrike" dirty="0">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2</a:t>
                      </a:r>
                    </a:p>
                  </a:txBody>
                  <a:tcPr marL="8645" marR="8645" marT="8645" marB="0" anchor="ctr"/>
                </a:tc>
                <a:tc>
                  <a:txBody>
                    <a:bodyPr/>
                    <a:lstStyle/>
                    <a:p>
                      <a:pPr algn="ctr" fontAlgn="ctr"/>
                      <a:r>
                        <a:rPr lang="ru-RU" sz="1200" b="0" i="0" u="none" strike="noStrike" dirty="0">
                          <a:solidFill>
                            <a:srgbClr val="000000"/>
                          </a:solidFill>
                          <a:effectLst/>
                          <a:latin typeface="+mn-lt"/>
                        </a:rPr>
                        <a:t>3</a:t>
                      </a:r>
                    </a:p>
                  </a:txBody>
                  <a:tcPr marL="8645" marR="8645" marT="8645" marB="0" anchor="ctr"/>
                </a:tc>
                <a:tc>
                  <a:txBody>
                    <a:bodyPr/>
                    <a:lstStyle/>
                    <a:p>
                      <a:pPr algn="ctr" fontAlgn="ctr"/>
                      <a:r>
                        <a:rPr lang="ru-RU" sz="1200" b="0" i="0" u="none" strike="noStrike" dirty="0">
                          <a:solidFill>
                            <a:srgbClr val="000000"/>
                          </a:solidFill>
                          <a:effectLst/>
                          <a:latin typeface="+mn-lt"/>
                        </a:rPr>
                        <a:t>4</a:t>
                      </a:r>
                    </a:p>
                  </a:txBody>
                  <a:tcPr marL="8645" marR="8645" marT="8645" marB="0" anchor="ctr"/>
                </a:tc>
                <a:tc>
                  <a:txBody>
                    <a:bodyPr/>
                    <a:lstStyle/>
                    <a:p>
                      <a:pPr algn="ctr" fontAlgn="ctr"/>
                      <a:r>
                        <a:rPr lang="ru-RU" sz="1200" b="0" i="0" u="none" strike="noStrike">
                          <a:solidFill>
                            <a:srgbClr val="000000"/>
                          </a:solidFill>
                          <a:effectLst/>
                          <a:latin typeface="+mn-lt"/>
                        </a:rPr>
                        <a:t>5</a:t>
                      </a:r>
                    </a:p>
                  </a:txBody>
                  <a:tcPr marL="8645" marR="8645" marT="8645" marB="0" anchor="ctr"/>
                </a:tc>
                <a:tc>
                  <a:txBody>
                    <a:bodyPr/>
                    <a:lstStyle/>
                    <a:p>
                      <a:pPr algn="ctr" fontAlgn="ctr"/>
                      <a:r>
                        <a:rPr lang="ru-RU" sz="1200" b="0" i="0" u="none" strike="noStrike" dirty="0">
                          <a:solidFill>
                            <a:srgbClr val="000000"/>
                          </a:solidFill>
                          <a:effectLst/>
                          <a:latin typeface="+mn-lt"/>
                        </a:rPr>
                        <a:t>6</a:t>
                      </a:r>
                    </a:p>
                  </a:txBody>
                  <a:tcPr marL="8645" marR="8645" marT="8645" marB="0" anchor="ctr"/>
                </a:tc>
                <a:extLst>
                  <a:ext uri="{0D108BD9-81ED-4DB2-BD59-A6C34878D82A}">
                    <a16:rowId xmlns:a16="http://schemas.microsoft.com/office/drawing/2014/main" val="2414178718"/>
                  </a:ext>
                </a:extLst>
              </a:tr>
              <a:tr h="368836">
                <a:tc>
                  <a:txBody>
                    <a:bodyPr/>
                    <a:lstStyle/>
                    <a:p>
                      <a:pPr algn="l" fontAlgn="ctr"/>
                      <a:r>
                        <a:rPr lang="ru-RU" sz="1200" u="none" strike="noStrike">
                          <a:effectLst/>
                          <a:latin typeface="+mn-lt"/>
                        </a:rPr>
                        <a:t>НАЦИОНАЛЬНАЯ ЭКОНОМИКА</a:t>
                      </a:r>
                      <a:endParaRPr lang="ru-RU" sz="1200" b="0" i="0" u="none" strike="noStrike">
                        <a:solidFill>
                          <a:srgbClr val="000000"/>
                        </a:solidFill>
                        <a:effectLst/>
                        <a:latin typeface="+mn-lt"/>
                      </a:endParaRPr>
                    </a:p>
                  </a:txBody>
                  <a:tcPr marL="8645" marR="8645" marT="864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899,24</a:t>
                      </a:r>
                    </a:p>
                  </a:txBody>
                  <a:tcPr marL="8645" marR="8645" marT="864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434,50</a:t>
                      </a:r>
                    </a:p>
                  </a:txBody>
                  <a:tcPr marL="8645" marR="8645" marT="8645" marB="0" anchor="ctr"/>
                </a:tc>
                <a:tc>
                  <a:txBody>
                    <a:bodyPr/>
                    <a:lstStyle/>
                    <a:p>
                      <a:pPr algn="r" fontAlgn="ctr"/>
                      <a:r>
                        <a:rPr lang="ru-RU" sz="1200" b="0" i="0" u="none" strike="noStrike">
                          <a:solidFill>
                            <a:srgbClr val="000000"/>
                          </a:solidFill>
                          <a:effectLst/>
                          <a:latin typeface="+mn-lt"/>
                        </a:rPr>
                        <a:t>5 780,00 </a:t>
                      </a:r>
                    </a:p>
                  </a:txBody>
                  <a:tcPr marL="9525" marR="9525" marT="9525" marB="0" anchor="ctr"/>
                </a:tc>
                <a:tc>
                  <a:txBody>
                    <a:bodyPr/>
                    <a:lstStyle/>
                    <a:p>
                      <a:pPr algn="r" fontAlgn="ctr"/>
                      <a:r>
                        <a:rPr lang="ru-RU" sz="1200" b="0" i="0" u="none" strike="noStrike">
                          <a:solidFill>
                            <a:srgbClr val="000000"/>
                          </a:solidFill>
                          <a:effectLst/>
                          <a:latin typeface="+mn-lt"/>
                        </a:rPr>
                        <a:t>5 757,75 </a:t>
                      </a:r>
                    </a:p>
                  </a:txBody>
                  <a:tcPr marL="9525" marR="9525" marT="9525" marB="0" anchor="ctr"/>
                </a:tc>
                <a:tc>
                  <a:txBody>
                    <a:bodyPr/>
                    <a:lstStyle/>
                    <a:p>
                      <a:pPr algn="r" fontAlgn="ctr"/>
                      <a:r>
                        <a:rPr lang="ru-RU" sz="1200" b="0" i="0" u="none" strike="noStrike">
                          <a:solidFill>
                            <a:srgbClr val="000000"/>
                          </a:solidFill>
                          <a:effectLst/>
                          <a:latin typeface="+mn-lt"/>
                        </a:rPr>
                        <a:t>5 776,70 </a:t>
                      </a:r>
                    </a:p>
                  </a:txBody>
                  <a:tcPr marL="9525" marR="9525" marT="9525" marB="0" anchor="ctr"/>
                </a:tc>
                <a:extLst>
                  <a:ext uri="{0D108BD9-81ED-4DB2-BD59-A6C34878D82A}">
                    <a16:rowId xmlns:a16="http://schemas.microsoft.com/office/drawing/2014/main" val="2549461682"/>
                  </a:ext>
                </a:extLst>
              </a:tr>
              <a:tr h="368836">
                <a:tc>
                  <a:txBody>
                    <a:bodyPr/>
                    <a:lstStyle/>
                    <a:p>
                      <a:pPr algn="l" fontAlgn="ctr"/>
                      <a:r>
                        <a:rPr lang="ru-RU" sz="1200" u="none" strike="noStrike" dirty="0">
                          <a:effectLst/>
                          <a:latin typeface="+mn-lt"/>
                        </a:rPr>
                        <a:t> Водное хозяйство</a:t>
                      </a:r>
                      <a:endParaRPr lang="ru-RU" sz="1200" b="0" i="0" u="none" strike="noStrike" dirty="0">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0,00</a:t>
                      </a:r>
                    </a:p>
                  </a:txBody>
                  <a:tcPr marL="8645" marR="8645" marT="8645" marB="0" anchor="ctr"/>
                </a:tc>
                <a:tc>
                  <a:txBody>
                    <a:bodyPr/>
                    <a:lstStyle/>
                    <a:p>
                      <a:pPr algn="ctr" fontAlgn="ctr"/>
                      <a:r>
                        <a:rPr lang="ru-RU" sz="1200" b="0" i="0" u="none" strike="noStrike" dirty="0">
                          <a:solidFill>
                            <a:srgbClr val="000000"/>
                          </a:solidFill>
                          <a:effectLst/>
                          <a:latin typeface="+mn-lt"/>
                        </a:rPr>
                        <a:t>0,00</a:t>
                      </a:r>
                    </a:p>
                  </a:txBody>
                  <a:tcPr marL="8645" marR="8645" marT="8645" marB="0" anchor="ctr"/>
                </a:tc>
                <a:tc>
                  <a:txBody>
                    <a:bodyPr/>
                    <a:lstStyle/>
                    <a:p>
                      <a:pPr algn="r" fontAlgn="ctr"/>
                      <a:r>
                        <a:rPr lang="ru-RU" sz="1200" b="0" i="0" u="none" strike="noStrike" dirty="0">
                          <a:solidFill>
                            <a:srgbClr val="000000"/>
                          </a:solidFill>
                          <a:effectLst/>
                          <a:latin typeface="+mn-lt"/>
                        </a:rPr>
                        <a:t>4 900,00 </a:t>
                      </a:r>
                    </a:p>
                  </a:txBody>
                  <a:tcPr marL="9525" marR="9525" marT="9525" marB="0" anchor="ctr"/>
                </a:tc>
                <a:tc>
                  <a:txBody>
                    <a:bodyPr/>
                    <a:lstStyle/>
                    <a:p>
                      <a:pPr algn="r" fontAlgn="ctr"/>
                      <a:r>
                        <a:rPr lang="ru-RU" sz="1200" b="0" i="0" u="none" strike="noStrike" dirty="0">
                          <a:solidFill>
                            <a:srgbClr val="000000"/>
                          </a:solidFill>
                          <a:effectLst/>
                          <a:latin typeface="+mn-lt"/>
                        </a:rPr>
                        <a:t>4 816,15 </a:t>
                      </a:r>
                    </a:p>
                  </a:txBody>
                  <a:tcPr marL="9525" marR="9525" marT="9525" marB="0" anchor="ctr"/>
                </a:tc>
                <a:tc>
                  <a:txBody>
                    <a:bodyPr/>
                    <a:lstStyle/>
                    <a:p>
                      <a:pPr algn="r" fontAlgn="ctr"/>
                      <a:r>
                        <a:rPr lang="ru-RU" sz="1200" b="0" i="0" u="none" strike="noStrike" dirty="0">
                          <a:solidFill>
                            <a:srgbClr val="000000"/>
                          </a:solidFill>
                          <a:effectLst/>
                          <a:latin typeface="+mn-lt"/>
                        </a:rPr>
                        <a:t>4 816,30 </a:t>
                      </a:r>
                    </a:p>
                  </a:txBody>
                  <a:tcPr marL="9525" marR="9525" marT="9525" marB="0" anchor="ctr"/>
                </a:tc>
                <a:extLst>
                  <a:ext uri="{0D108BD9-81ED-4DB2-BD59-A6C34878D82A}">
                    <a16:rowId xmlns:a16="http://schemas.microsoft.com/office/drawing/2014/main" val="1199771421"/>
                  </a:ext>
                </a:extLst>
              </a:tr>
              <a:tr h="729474">
                <a:tc>
                  <a:txBody>
                    <a:bodyPr/>
                    <a:lstStyle/>
                    <a:p>
                      <a:pPr algn="l" fontAlgn="ctr"/>
                      <a:r>
                        <a:rPr lang="ru-RU" sz="1200" u="none" strike="noStrike">
                          <a:effectLst/>
                          <a:latin typeface="+mn-lt"/>
                        </a:rPr>
                        <a:t>Другие вопросы в области национальной экономики</a:t>
                      </a:r>
                      <a:endParaRPr lang="ru-RU" sz="1200" b="0" i="0" u="none" strike="noStrike">
                        <a:solidFill>
                          <a:srgbClr val="000000"/>
                        </a:solidFill>
                        <a:effectLst/>
                        <a:latin typeface="+mn-lt"/>
                      </a:endParaRPr>
                    </a:p>
                  </a:txBody>
                  <a:tcPr marL="8645" marR="8645" marT="8645" marB="0" anchor="ctr"/>
                </a:tc>
                <a:tc>
                  <a:txBody>
                    <a:bodyPr/>
                    <a:lstStyle/>
                    <a:p>
                      <a:pPr algn="ctr" fontAlgn="ctr"/>
                      <a:r>
                        <a:rPr lang="ru-RU" sz="1200" b="0" i="0" u="none" strike="noStrike" dirty="0">
                          <a:solidFill>
                            <a:srgbClr val="000000"/>
                          </a:solidFill>
                          <a:effectLst/>
                          <a:latin typeface="+mn-lt"/>
                        </a:rPr>
                        <a:t>899,24</a:t>
                      </a:r>
                    </a:p>
                  </a:txBody>
                  <a:tcPr marL="8645" marR="8645" marT="8645" marB="0" anchor="ctr"/>
                </a:tc>
                <a:tc>
                  <a:txBody>
                    <a:bodyPr/>
                    <a:lstStyle/>
                    <a:p>
                      <a:pPr algn="ctr" fontAlgn="ctr"/>
                      <a:r>
                        <a:rPr lang="ru-RU" sz="1200" b="0" i="0" u="none" strike="noStrike" dirty="0">
                          <a:solidFill>
                            <a:srgbClr val="000000"/>
                          </a:solidFill>
                          <a:effectLst/>
                          <a:latin typeface="+mn-lt"/>
                        </a:rPr>
                        <a:t>434,50</a:t>
                      </a:r>
                    </a:p>
                  </a:txBody>
                  <a:tcPr marL="8645" marR="8645" marT="8645" marB="0" anchor="ctr"/>
                </a:tc>
                <a:tc>
                  <a:txBody>
                    <a:bodyPr/>
                    <a:lstStyle/>
                    <a:p>
                      <a:pPr algn="r" fontAlgn="ctr"/>
                      <a:r>
                        <a:rPr lang="ru-RU" sz="1200" b="0" i="0" u="none" strike="noStrike">
                          <a:solidFill>
                            <a:srgbClr val="000000"/>
                          </a:solidFill>
                          <a:effectLst/>
                          <a:latin typeface="+mn-lt"/>
                        </a:rPr>
                        <a:t>4 900,00 </a:t>
                      </a:r>
                    </a:p>
                  </a:txBody>
                  <a:tcPr marL="9525" marR="9525" marT="9525" marB="0" anchor="ctr"/>
                </a:tc>
                <a:tc>
                  <a:txBody>
                    <a:bodyPr/>
                    <a:lstStyle/>
                    <a:p>
                      <a:pPr algn="r" fontAlgn="ctr"/>
                      <a:r>
                        <a:rPr lang="ru-RU" sz="1200" b="0" i="0" u="none" strike="noStrike">
                          <a:solidFill>
                            <a:srgbClr val="000000"/>
                          </a:solidFill>
                          <a:effectLst/>
                          <a:latin typeface="+mn-lt"/>
                        </a:rPr>
                        <a:t>4 816,15 </a:t>
                      </a:r>
                    </a:p>
                  </a:txBody>
                  <a:tcPr marL="9525" marR="9525" marT="9525" marB="0" anchor="ctr"/>
                </a:tc>
                <a:tc>
                  <a:txBody>
                    <a:bodyPr/>
                    <a:lstStyle/>
                    <a:p>
                      <a:pPr algn="r" fontAlgn="ctr"/>
                      <a:r>
                        <a:rPr lang="ru-RU" sz="1200" b="0" i="0" u="none" strike="noStrike" dirty="0">
                          <a:solidFill>
                            <a:srgbClr val="000000"/>
                          </a:solidFill>
                          <a:effectLst/>
                          <a:latin typeface="+mn-lt"/>
                        </a:rPr>
                        <a:t>4 816,30 </a:t>
                      </a:r>
                    </a:p>
                  </a:txBody>
                  <a:tcPr marL="9525" marR="9525" marT="9525" marB="0" anchor="ctr"/>
                </a:tc>
                <a:extLst>
                  <a:ext uri="{0D108BD9-81ED-4DB2-BD59-A6C34878D82A}">
                    <a16:rowId xmlns:a16="http://schemas.microsoft.com/office/drawing/2014/main" val="4113837957"/>
                  </a:ext>
                </a:extLst>
              </a:tr>
            </a:tbl>
          </a:graphicData>
        </a:graphic>
      </p:graphicFrame>
    </p:spTree>
    <p:extLst>
      <p:ext uri="{BB962C8B-B14F-4D97-AF65-F5344CB8AC3E}">
        <p14:creationId xmlns:p14="http://schemas.microsoft.com/office/powerpoint/2010/main" val="343578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7" y="37753"/>
            <a:ext cx="8458200" cy="744537"/>
          </a:xfrm>
          <a:ln>
            <a:solidFill>
              <a:schemeClr val="accent6">
                <a:lumMod val="40000"/>
                <a:lumOff val="60000"/>
              </a:schemeClr>
            </a:solidFill>
          </a:ln>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ru-RU" sz="1800" b="1" cap="all" dirty="0">
                <a:ln w="0"/>
                <a:effectLst>
                  <a:reflection blurRad="12700" stA="50000" endPos="50000" dist="5000" dir="5400000" sy="-100000" rotWithShape="0"/>
                </a:effectLst>
                <a:latin typeface="Times New Roman" pitchFamily="18" charset="0"/>
                <a:cs typeface="Times New Roman" pitchFamily="18" charset="0"/>
              </a:rPr>
              <a:t>Глоссарий</a:t>
            </a:r>
          </a:p>
        </p:txBody>
      </p:sp>
      <p:sp>
        <p:nvSpPr>
          <p:cNvPr id="5" name="圆角矩形 8"/>
          <p:cNvSpPr/>
          <p:nvPr/>
        </p:nvSpPr>
        <p:spPr>
          <a:xfrm>
            <a:off x="428596" y="857232"/>
            <a:ext cx="8429684" cy="571504"/>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428596" y="1500174"/>
            <a:ext cx="8429684" cy="500066"/>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428596" y="2071678"/>
            <a:ext cx="8429684" cy="500066"/>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428596" y="3357562"/>
            <a:ext cx="8429684" cy="571504"/>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9" name="圆角矩形 11"/>
          <p:cNvSpPr/>
          <p:nvPr/>
        </p:nvSpPr>
        <p:spPr>
          <a:xfrm>
            <a:off x="428596" y="2643182"/>
            <a:ext cx="8429684" cy="571504"/>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Бюджетная система -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zh-CN" altLang="en-US" sz="1400" dirty="0">
              <a:solidFill>
                <a:schemeClr val="tx1"/>
              </a:solidFill>
              <a:latin typeface="Times New Roman" pitchFamily="18" charset="0"/>
              <a:cs typeface="Times New Roman" pitchFamily="18" charset="0"/>
            </a:endParaRPr>
          </a:p>
        </p:txBody>
      </p:sp>
      <p:sp>
        <p:nvSpPr>
          <p:cNvPr id="10" name="圆角矩形 10"/>
          <p:cNvSpPr/>
          <p:nvPr/>
        </p:nvSpPr>
        <p:spPr>
          <a:xfrm>
            <a:off x="428596" y="4071942"/>
            <a:ext cx="8429684" cy="571504"/>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Консолидированный бюджет - свод бюджетов бюджетной системы на соответствующей территории (без учета межбюджетных трансфертов между этими бюджетами)</a:t>
            </a:r>
            <a:endParaRPr lang="zh-CN" altLang="en-US" sz="1400" dirty="0">
              <a:solidFill>
                <a:schemeClr val="tx1"/>
              </a:solidFill>
              <a:latin typeface="Times New Roman" pitchFamily="18" charset="0"/>
              <a:cs typeface="Times New Roman" pitchFamily="18" charset="0"/>
            </a:endParaRPr>
          </a:p>
        </p:txBody>
      </p:sp>
      <p:sp>
        <p:nvSpPr>
          <p:cNvPr id="11" name="圆角矩形 10"/>
          <p:cNvSpPr/>
          <p:nvPr/>
        </p:nvSpPr>
        <p:spPr>
          <a:xfrm>
            <a:off x="428596" y="4714884"/>
            <a:ext cx="8429684" cy="357190"/>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2" name="圆角矩形 10"/>
          <p:cNvSpPr/>
          <p:nvPr/>
        </p:nvSpPr>
        <p:spPr>
          <a:xfrm>
            <a:off x="428596" y="5143512"/>
            <a:ext cx="8429684" cy="428628"/>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Профицит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13" name="圆角矩形 10"/>
          <p:cNvSpPr/>
          <p:nvPr/>
        </p:nvSpPr>
        <p:spPr>
          <a:xfrm>
            <a:off x="428596" y="5643578"/>
            <a:ext cx="8429684" cy="909622"/>
          </a:xfrm>
          <a:prstGeom prst="roundRect">
            <a:avLst/>
          </a:prstGeom>
          <a:solidFill>
            <a:schemeClr val="accent6">
              <a:lumMod val="20000"/>
              <a:lumOff val="80000"/>
            </a:schemeClr>
          </a:solidFill>
          <a:ln w="254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con11\Desktop\Для презентации\1923c833.jpg"/>
          <p:cNvPicPr>
            <a:picLocks noChangeAspect="1" noChangeArrowheads="1"/>
          </p:cNvPicPr>
          <p:nvPr/>
        </p:nvPicPr>
        <p:blipFill>
          <a:blip r:embed="rId2" cstate="print"/>
          <a:stretch>
            <a:fillRect/>
          </a:stretch>
        </p:blipFill>
        <p:spPr bwMode="auto">
          <a:xfrm>
            <a:off x="192253" y="1355891"/>
            <a:ext cx="2401631" cy="1355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232340" y="3627905"/>
            <a:ext cx="2388218"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ru-RU" sz="1600" b="1" i="1" dirty="0">
                <a:solidFill>
                  <a:schemeClr val="tx1">
                    <a:lumMod val="75000"/>
                    <a:lumOff val="25000"/>
                  </a:schemeClr>
                </a:solidFill>
                <a:latin typeface="Times New Roman" panose="02020603050405020304" pitchFamily="18" charset="0"/>
                <a:cs typeface="Times New Roman" panose="02020603050405020304" pitchFamily="18" charset="0"/>
              </a:rPr>
              <a:t>Бюджеты</a:t>
            </a: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600" b="1" i="1" dirty="0">
                <a:solidFill>
                  <a:schemeClr val="tx1">
                    <a:lumMod val="75000"/>
                    <a:lumOff val="25000"/>
                  </a:schemeClr>
                </a:solidFill>
                <a:latin typeface="Times New Roman" panose="02020603050405020304" pitchFamily="18" charset="0"/>
                <a:cs typeface="Times New Roman" panose="02020603050405020304" pitchFamily="18" charset="0"/>
              </a:rPr>
              <a:t>организаций</a:t>
            </a: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18170" y="908720"/>
            <a:ext cx="1915204"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ru-RU" sz="1600" b="1" i="1" dirty="0">
                <a:solidFill>
                  <a:schemeClr val="tx1">
                    <a:lumMod val="75000"/>
                    <a:lumOff val="25000"/>
                  </a:schemeClr>
                </a:solidFill>
                <a:latin typeface="Times New Roman" panose="02020603050405020304" pitchFamily="18" charset="0"/>
                <a:cs typeface="Times New Roman" panose="02020603050405020304" pitchFamily="18" charset="0"/>
              </a:rPr>
              <a:t>Семейный</a:t>
            </a: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 бюджет</a:t>
            </a:r>
          </a:p>
          <a:p>
            <a:pPr>
              <a:defRPr/>
            </a:pPr>
            <a:endParaRPr lang="ru-RU" sz="1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745110" y="1903915"/>
            <a:ext cx="4211538"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Бюджеты публично-правовых образований</a:t>
            </a:r>
          </a:p>
          <a:p>
            <a:pPr>
              <a:defRPr/>
            </a:pPr>
            <a:endParaRPr lang="ru-RU"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076" name="Picture 4" descr="C:\Users\econ11\Desktop\Для презентации\naklejka-lyudej-na-dengi-kostyum.jpg"/>
          <p:cNvPicPr>
            <a:picLocks noChangeAspect="1" noChangeArrowheads="1"/>
          </p:cNvPicPr>
          <p:nvPr/>
        </p:nvPicPr>
        <p:blipFill>
          <a:blip r:embed="rId3" cstate="print"/>
          <a:stretch>
            <a:fillRect/>
          </a:stretch>
        </p:blipFill>
        <p:spPr bwMode="auto">
          <a:xfrm>
            <a:off x="200140" y="4319918"/>
            <a:ext cx="2431547" cy="1306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3" name="Прямая со стрелкой 12"/>
          <p:cNvCxnSpPr/>
          <p:nvPr/>
        </p:nvCxnSpPr>
        <p:spPr>
          <a:xfrm flipH="1">
            <a:off x="3759200" y="2409825"/>
            <a:ext cx="917575" cy="8096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5667375" y="2578100"/>
            <a:ext cx="0" cy="881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7091363" y="2500313"/>
            <a:ext cx="968375" cy="8080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Скругленный прямоугольник 15"/>
          <p:cNvSpPr/>
          <p:nvPr/>
        </p:nvSpPr>
        <p:spPr>
          <a:xfrm>
            <a:off x="2761471" y="4582156"/>
            <a:ext cx="1942297" cy="1594924"/>
          </a:xfrm>
          <a:prstGeom prst="roundRect">
            <a:avLst/>
          </a:prstGeom>
          <a:noFill/>
          <a:ln>
            <a:solidFill>
              <a:schemeClr val="bg1"/>
            </a:solidFill>
          </a:ln>
          <a:effectLst>
            <a:outerShdw blurRad="40000" dist="20000" dir="5400000" rotWithShape="0">
              <a:srgbClr val="000000">
                <a:alpha val="38000"/>
              </a:srgbClr>
            </a:outerShd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Российской Федерации </a:t>
            </a: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(федеральный бюджет, бюджеты государственных внебюджетных фондов РФ)</a:t>
            </a:r>
          </a:p>
        </p:txBody>
      </p:sp>
      <p:sp>
        <p:nvSpPr>
          <p:cNvPr id="17" name="Скругленный прямоугольник 16"/>
          <p:cNvSpPr/>
          <p:nvPr/>
        </p:nvSpPr>
        <p:spPr>
          <a:xfrm>
            <a:off x="4799013" y="5262563"/>
            <a:ext cx="2058987" cy="1595437"/>
          </a:xfrm>
          <a:prstGeom prst="roundRect">
            <a:avLst/>
          </a:prstGeom>
          <a:no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Субъектов Российской Федерации</a:t>
            </a:r>
          </a:p>
          <a:p>
            <a:pPr algn="ctr">
              <a:defRPr/>
            </a:pP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(региональные бюджеты, бюджеты территориальных фондов обязательного медицинского страхования)</a:t>
            </a:r>
          </a:p>
        </p:txBody>
      </p:sp>
      <p:sp>
        <p:nvSpPr>
          <p:cNvPr id="18" name="Скругленный прямоугольник 17"/>
          <p:cNvSpPr/>
          <p:nvPr/>
        </p:nvSpPr>
        <p:spPr>
          <a:xfrm>
            <a:off x="6924675" y="5005388"/>
            <a:ext cx="2052638" cy="1595437"/>
          </a:xfrm>
          <a:prstGeom prst="roundRect">
            <a:avLst/>
          </a:prstGeom>
          <a:no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образований</a:t>
            </a:r>
          </a:p>
          <a:p>
            <a:pPr algn="ctr">
              <a:defRPr/>
            </a:pP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 (местные бюджеты муниципальных районов, городских округов, городских и сельских поселений)</a:t>
            </a:r>
          </a:p>
        </p:txBody>
      </p:sp>
      <p:sp>
        <p:nvSpPr>
          <p:cNvPr id="2" name="TextBox 1"/>
          <p:cNvSpPr txBox="1"/>
          <p:nvPr/>
        </p:nvSpPr>
        <p:spPr>
          <a:xfrm>
            <a:off x="101600" y="2835275"/>
            <a:ext cx="3402013" cy="646113"/>
          </a:xfrm>
          <a:prstGeom prst="rect">
            <a:avLst/>
          </a:prstGeom>
          <a:noFill/>
        </p:spPr>
        <p:txBody>
          <a:bodyPr wrap="none">
            <a:spAutoFit/>
          </a:bodyPr>
          <a:lstStyle/>
          <a:p>
            <a:pP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Доходы: </a:t>
            </a: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заработная плата, премии и т.п. </a:t>
            </a:r>
          </a:p>
          <a:p>
            <a:pP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Расходы: </a:t>
            </a: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оплата коммунальных услуг, расходы </a:t>
            </a:r>
          </a:p>
          <a:p>
            <a:pPr>
              <a:defRPr/>
            </a:pP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на питание, транспорт и т.п.</a:t>
            </a:r>
          </a:p>
        </p:txBody>
      </p:sp>
      <p:sp>
        <p:nvSpPr>
          <p:cNvPr id="19" name="TextBox 18"/>
          <p:cNvSpPr txBox="1"/>
          <p:nvPr/>
        </p:nvSpPr>
        <p:spPr>
          <a:xfrm>
            <a:off x="142875" y="5927725"/>
            <a:ext cx="2817813" cy="646113"/>
          </a:xfrm>
          <a:prstGeom prst="rect">
            <a:avLst/>
          </a:prstGeom>
          <a:noFill/>
        </p:spPr>
        <p:txBody>
          <a:bodyPr>
            <a:spAutoFit/>
          </a:bodyPr>
          <a:lstStyle/>
          <a:p>
            <a:pP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Доходы: </a:t>
            </a: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выручка от реализации и т.п.</a:t>
            </a:r>
          </a:p>
          <a:p>
            <a:pPr>
              <a:defRPr/>
            </a:pP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Расходы: </a:t>
            </a: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выплата заработной платы рабочим, закупка материалов.</a:t>
            </a:r>
          </a:p>
        </p:txBody>
      </p:sp>
      <p:sp>
        <p:nvSpPr>
          <p:cNvPr id="25" name="Заголовок 1"/>
          <p:cNvSpPr>
            <a:spLocks noGrp="1"/>
          </p:cNvSpPr>
          <p:nvPr>
            <p:ph type="title"/>
          </p:nvPr>
        </p:nvSpPr>
        <p:spPr>
          <a:xfrm>
            <a:off x="267465" y="-40640"/>
            <a:ext cx="8458200" cy="887412"/>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ru-RU" sz="2000" b="1" i="1" dirty="0">
                <a:solidFill>
                  <a:schemeClr val="tx1">
                    <a:lumMod val="85000"/>
                    <a:lumOff val="15000"/>
                  </a:schemeClr>
                </a:solidFill>
                <a:latin typeface="Times New Roman" panose="02020603050405020304" pitchFamily="18" charset="0"/>
                <a:cs typeface="Times New Roman" panose="02020603050405020304" pitchFamily="18" charset="0"/>
              </a:rPr>
              <a:t>Бюджет – это план доходов и расходов на определенный период</a:t>
            </a:r>
          </a:p>
        </p:txBody>
      </p:sp>
      <p:sp>
        <p:nvSpPr>
          <p:cNvPr id="22" name="Объект 5"/>
          <p:cNvSpPr>
            <a:spLocks noGrp="1"/>
          </p:cNvSpPr>
          <p:nvPr>
            <p:ph idx="1"/>
          </p:nvPr>
        </p:nvSpPr>
        <p:spPr>
          <a:xfrm>
            <a:off x="4100611" y="964573"/>
            <a:ext cx="3796958" cy="65278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eaLnBrk="1" fontAlgn="auto" hangingPunct="1">
              <a:spcAft>
                <a:spcPts val="0"/>
              </a:spcAft>
              <a:buFont typeface="Arial" pitchFamily="34" charset="0"/>
              <a:buNone/>
              <a:defRPr/>
            </a:pPr>
            <a:r>
              <a:rPr lang="ru-RU" sz="1600" b="1" i="1" cap="all">
                <a:ln w="0"/>
                <a:solidFill>
                  <a:schemeClr val="tx1"/>
                </a:solidFill>
                <a:effectLst>
                  <a:reflection blurRad="12700" stA="50000" endPos="50000" dist="5000" dir="5400000" sy="-100000" rotWithShape="0"/>
                </a:effectLst>
              </a:rPr>
              <a:t>Какие бывают бюджеты?</a:t>
            </a:r>
            <a:endParaRPr lang="ru-RU" sz="1600" b="1" i="1" cap="all" dirty="0">
              <a:ln w="0"/>
              <a:solidFill>
                <a:schemeClr val="tx1"/>
              </a:solidFill>
              <a:effectLst>
                <a:reflection blurRad="12700" stA="50000" endPos="50000" dist="5000" dir="5400000" sy="-100000" rotWithShape="0"/>
              </a:effectLst>
            </a:endParaRPr>
          </a:p>
        </p:txBody>
      </p:sp>
      <p:pic>
        <p:nvPicPr>
          <p:cNvPr id="20507" name="Рисунок 20" descr="11.jpg"/>
          <p:cNvPicPr>
            <a:picLocks noChangeAspect="1"/>
          </p:cNvPicPr>
          <p:nvPr/>
        </p:nvPicPr>
        <p:blipFill>
          <a:blip r:embed="rId4"/>
          <a:srcRect/>
          <a:stretch>
            <a:fillRect/>
          </a:stretch>
        </p:blipFill>
        <p:spPr bwMode="auto">
          <a:xfrm>
            <a:off x="2711450" y="3244850"/>
            <a:ext cx="2106613" cy="1533525"/>
          </a:xfrm>
          <a:prstGeom prst="rect">
            <a:avLst/>
          </a:prstGeom>
          <a:noFill/>
          <a:ln w="9525">
            <a:noFill/>
            <a:miter lim="800000"/>
            <a:headEnd/>
            <a:tailEnd/>
          </a:ln>
        </p:spPr>
      </p:pic>
      <p:pic>
        <p:nvPicPr>
          <p:cNvPr id="20508" name="Рисунок 22" descr="67370541-ED55-4951-9CD5-30AE3421570B_w1200_r1_s.png"/>
          <p:cNvPicPr>
            <a:picLocks noChangeAspect="1"/>
          </p:cNvPicPr>
          <p:nvPr/>
        </p:nvPicPr>
        <p:blipFill>
          <a:blip r:embed="rId5"/>
          <a:srcRect/>
          <a:stretch>
            <a:fillRect/>
          </a:stretch>
        </p:blipFill>
        <p:spPr bwMode="auto">
          <a:xfrm>
            <a:off x="5083175" y="3522663"/>
            <a:ext cx="1263650" cy="1362075"/>
          </a:xfrm>
          <a:prstGeom prst="rect">
            <a:avLst/>
          </a:prstGeom>
          <a:noFill/>
          <a:ln w="9525">
            <a:noFill/>
            <a:miter lim="800000"/>
            <a:headEnd/>
            <a:tailEnd/>
          </a:ln>
        </p:spPr>
      </p:pic>
      <p:pic>
        <p:nvPicPr>
          <p:cNvPr id="20509" name="Рисунок 25" descr="blagovar_gerbbig.jpg"/>
          <p:cNvPicPr>
            <a:picLocks noChangeAspect="1"/>
          </p:cNvPicPr>
          <p:nvPr/>
        </p:nvPicPr>
        <p:blipFill>
          <a:blip r:embed="rId6"/>
          <a:srcRect/>
          <a:stretch>
            <a:fillRect/>
          </a:stretch>
        </p:blipFill>
        <p:spPr bwMode="auto">
          <a:xfrm>
            <a:off x="7583488" y="3468688"/>
            <a:ext cx="892175" cy="11811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304800"/>
            <a:ext cx="7561263" cy="503238"/>
          </a:xfrm>
        </p:spPr>
        <p:txBody>
          <a:bodyPr rtlCol="0">
            <a:normAutofit fontScale="90000"/>
          </a:bodyPr>
          <a:lstStyle/>
          <a:p>
            <a:pPr marL="182880" eaLnBrk="1" fontAlgn="auto" hangingPunct="1">
              <a:spcAft>
                <a:spcPts val="0"/>
              </a:spcAft>
              <a:defRPr/>
            </a:pPr>
            <a:r>
              <a:rPr lang="ru-RU" sz="2800" b="1" dirty="0">
                <a:solidFill>
                  <a:schemeClr val="tx2">
                    <a:lumMod val="75000"/>
                  </a:schemeClr>
                </a:solidFill>
              </a:rPr>
              <a:t> </a:t>
            </a:r>
            <a:r>
              <a:rPr lang="ru-RU" sz="2200" b="1" dirty="0">
                <a:solidFill>
                  <a:schemeClr val="tx2">
                    <a:lumMod val="75000"/>
                  </a:schemeClr>
                </a:solidFill>
              </a:rPr>
              <a:t>БЛАГОВЕЩЕНСКЙ РАЙОН СЕГОДНЯ </a:t>
            </a:r>
            <a:br>
              <a:rPr lang="ru-RU" sz="2800" b="1" dirty="0">
                <a:solidFill>
                  <a:schemeClr val="tx2">
                    <a:lumMod val="75000"/>
                  </a:schemeClr>
                </a:solidFill>
              </a:rPr>
            </a:br>
            <a:endParaRPr lang="ru-RU" sz="2800" b="1" dirty="0">
              <a:solidFill>
                <a:schemeClr val="tx2">
                  <a:lumMod val="75000"/>
                </a:schemeClr>
              </a:solidFill>
            </a:endParaRPr>
          </a:p>
        </p:txBody>
      </p:sp>
      <p:pic>
        <p:nvPicPr>
          <p:cNvPr id="21507" name="Picture 19"/>
          <p:cNvPicPr>
            <a:picLocks noChangeAspect="1" noChangeArrowheads="1"/>
          </p:cNvPicPr>
          <p:nvPr/>
        </p:nvPicPr>
        <p:blipFill>
          <a:blip r:embed="rId2"/>
          <a:srcRect/>
          <a:stretch>
            <a:fillRect/>
          </a:stretch>
        </p:blipFill>
        <p:spPr bwMode="auto">
          <a:xfrm>
            <a:off x="323850" y="1125538"/>
            <a:ext cx="2436813" cy="3206750"/>
          </a:xfrm>
          <a:prstGeom prst="rect">
            <a:avLst/>
          </a:prstGeom>
          <a:noFill/>
          <a:ln w="9525">
            <a:noFill/>
            <a:miter lim="800000"/>
            <a:headEnd/>
            <a:tailEnd/>
          </a:ln>
        </p:spPr>
      </p:pic>
      <p:sp>
        <p:nvSpPr>
          <p:cNvPr id="12" name="AutoShape 21"/>
          <p:cNvSpPr>
            <a:spLocks noChangeArrowheads="1"/>
          </p:cNvSpPr>
          <p:nvPr/>
        </p:nvSpPr>
        <p:spPr bwMode="auto">
          <a:xfrm>
            <a:off x="3352800" y="914400"/>
            <a:ext cx="4747592" cy="863599"/>
          </a:xfrm>
          <a:prstGeom prst="roundRect">
            <a:avLst>
              <a:gd name="adj" fmla="val 29310"/>
            </a:avLst>
          </a:prstGeom>
          <a:ln>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lstStyle/>
          <a:p>
            <a:pPr algn="ctr">
              <a:defRPr/>
            </a:pPr>
            <a:endParaRPr lang="ru-RU" sz="1400" b="1" dirty="0">
              <a:latin typeface="Times New Roman" pitchFamily="18" charset="0"/>
              <a:cs typeface="Arial" pitchFamily="34" charset="0"/>
            </a:endParaRPr>
          </a:p>
          <a:p>
            <a:pPr algn="ctr">
              <a:defRPr/>
            </a:pPr>
            <a:r>
              <a:rPr lang="ru-RU" sz="1400" b="1" dirty="0">
                <a:solidFill>
                  <a:srgbClr val="C00000"/>
                </a:solidFill>
              </a:rPr>
              <a:t>48563</a:t>
            </a:r>
            <a:r>
              <a:rPr lang="ru-RU" sz="1400" b="1" dirty="0">
                <a:solidFill>
                  <a:srgbClr val="C00000"/>
                </a:solidFill>
                <a:latin typeface="Times New Roman" pitchFamily="18" charset="0"/>
                <a:cs typeface="Arial" pitchFamily="34" charset="0"/>
              </a:rPr>
              <a:t> </a:t>
            </a:r>
            <a:r>
              <a:rPr lang="ru-RU" sz="1400" b="1" dirty="0">
                <a:latin typeface="Times New Roman" pitchFamily="18" charset="0"/>
                <a:cs typeface="Arial" pitchFamily="34" charset="0"/>
              </a:rPr>
              <a:t>человек, из них </a:t>
            </a:r>
          </a:p>
          <a:p>
            <a:pPr algn="ctr">
              <a:defRPr/>
            </a:pPr>
            <a:r>
              <a:rPr lang="ru-RU" b="1" dirty="0">
                <a:latin typeface="Times New Roman" pitchFamily="18" charset="0"/>
                <a:cs typeface="Arial" pitchFamily="34" charset="0"/>
              </a:rPr>
              <a:t>в г. Благовещенск проживает – </a:t>
            </a:r>
            <a:r>
              <a:rPr lang="ru-RU" b="1" dirty="0">
                <a:solidFill>
                  <a:srgbClr val="C00000"/>
                </a:solidFill>
              </a:rPr>
              <a:t>34767</a:t>
            </a:r>
            <a:r>
              <a:rPr lang="ru-RU" dirty="0"/>
              <a:t> </a:t>
            </a:r>
            <a:r>
              <a:rPr lang="ru-RU" b="1" dirty="0">
                <a:latin typeface="Times New Roman" pitchFamily="18" charset="0"/>
                <a:cs typeface="Arial" pitchFamily="34" charset="0"/>
              </a:rPr>
              <a:t>чел.</a:t>
            </a:r>
          </a:p>
          <a:p>
            <a:pPr algn="ctr">
              <a:defRPr/>
            </a:pPr>
            <a:r>
              <a:rPr lang="ru-RU" sz="1400" b="1" dirty="0">
                <a:latin typeface="Times New Roman" pitchFamily="18" charset="0"/>
                <a:cs typeface="Arial" pitchFamily="34" charset="0"/>
              </a:rPr>
              <a:t>в сельской местности проживает – </a:t>
            </a:r>
            <a:r>
              <a:rPr lang="ru-RU" sz="1400" b="1" dirty="0">
                <a:solidFill>
                  <a:srgbClr val="C00000"/>
                </a:solidFill>
                <a:latin typeface="Times New Roman" pitchFamily="18" charset="0"/>
                <a:cs typeface="Arial" pitchFamily="34" charset="0"/>
              </a:rPr>
              <a:t>13796 </a:t>
            </a:r>
            <a:r>
              <a:rPr lang="ru-RU" sz="1400" b="1" dirty="0">
                <a:latin typeface="Times New Roman" pitchFamily="18" charset="0"/>
                <a:cs typeface="Arial" pitchFamily="34" charset="0"/>
              </a:rPr>
              <a:t>чел.</a:t>
            </a:r>
          </a:p>
          <a:p>
            <a:pPr algn="ctr">
              <a:defRPr/>
            </a:pPr>
            <a:endParaRPr lang="ru-RU" sz="1100" dirty="0">
              <a:solidFill>
                <a:schemeClr val="accent1"/>
              </a:solidFill>
              <a:effectLst>
                <a:outerShdw blurRad="38100" dist="38100" dir="2700000" algn="tl">
                  <a:srgbClr val="000000"/>
                </a:outerShdw>
              </a:effectLst>
              <a:latin typeface="Times New Roman" pitchFamily="18" charset="0"/>
              <a:cs typeface="Arial" pitchFamily="34" charset="0"/>
            </a:endParaRPr>
          </a:p>
        </p:txBody>
      </p:sp>
      <p:sp>
        <p:nvSpPr>
          <p:cNvPr id="13" name="Автофигура 36"/>
          <p:cNvSpPr>
            <a:spLocks noChangeArrowheads="1"/>
          </p:cNvSpPr>
          <p:nvPr/>
        </p:nvSpPr>
        <p:spPr bwMode="gray">
          <a:xfrm rot="16200000">
            <a:off x="6744494" y="1256506"/>
            <a:ext cx="1150938" cy="2600325"/>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eaLnBrk="0" hangingPunct="0">
              <a:buClr>
                <a:srgbClr val="7B6D47"/>
              </a:buClr>
              <a:buSzPct val="70000"/>
              <a:buFont typeface="Wingdings" pitchFamily="2" charset="2"/>
              <a:buChar char="n"/>
              <a:defRPr/>
            </a:pPr>
            <a:endParaRPr lang="ru-RU" sz="1200" b="1" dirty="0">
              <a:solidFill>
                <a:schemeClr val="bg1"/>
              </a:solidFill>
              <a:latin typeface="Arial" pitchFamily="34" charset="0"/>
              <a:cs typeface="Arial" pitchFamily="34" charset="0"/>
            </a:endParaRPr>
          </a:p>
          <a:p>
            <a:pPr algn="ctr" eaLnBrk="0" hangingPunct="0">
              <a:buClr>
                <a:srgbClr val="7B6D47"/>
              </a:buClr>
              <a:buSzPct val="70000"/>
              <a:buFont typeface="Wingdings" pitchFamily="2" charset="2"/>
              <a:buNone/>
              <a:defRPr/>
            </a:pPr>
            <a:r>
              <a:rPr lang="ru-RU" sz="1200" b="1" dirty="0">
                <a:latin typeface="Times New Roman" pitchFamily="18" charset="0"/>
                <a:cs typeface="Arial" pitchFamily="34" charset="0"/>
              </a:rPr>
              <a:t>Национальный состав</a:t>
            </a:r>
            <a:br>
              <a:rPr lang="ru-RU" sz="1200" b="1" dirty="0">
                <a:latin typeface="Times New Roman" pitchFamily="18" charset="0"/>
                <a:cs typeface="Arial" pitchFamily="34" charset="0"/>
              </a:rPr>
            </a:br>
            <a:r>
              <a:rPr lang="ru-RU" sz="1200" b="1" dirty="0">
                <a:latin typeface="Times New Roman" pitchFamily="18" charset="0"/>
                <a:cs typeface="Arial" pitchFamily="34" charset="0"/>
              </a:rPr>
              <a:t>русские — </a:t>
            </a:r>
            <a:r>
              <a:rPr lang="ru-RU" sz="1200" b="1" dirty="0">
                <a:solidFill>
                  <a:srgbClr val="C00000"/>
                </a:solidFill>
                <a:latin typeface="Times New Roman" pitchFamily="18" charset="0"/>
                <a:cs typeface="Arial" pitchFamily="34" charset="0"/>
              </a:rPr>
              <a:t>61 </a:t>
            </a:r>
            <a:r>
              <a:rPr lang="ru-RU" sz="1200" b="1" dirty="0">
                <a:latin typeface="Times New Roman" pitchFamily="18" charset="0"/>
                <a:cs typeface="Arial" pitchFamily="34" charset="0"/>
              </a:rPr>
              <a:t>% </a:t>
            </a:r>
          </a:p>
          <a:p>
            <a:pPr algn="ctr" eaLnBrk="0" hangingPunct="0">
              <a:buClr>
                <a:srgbClr val="7B6D47"/>
              </a:buClr>
              <a:buSzPct val="70000"/>
              <a:buFont typeface="Wingdings" pitchFamily="2" charset="2"/>
              <a:buNone/>
              <a:defRPr/>
            </a:pPr>
            <a:r>
              <a:rPr lang="ru-RU" sz="1200" b="1" dirty="0">
                <a:latin typeface="Times New Roman" pitchFamily="18" charset="0"/>
                <a:cs typeface="Arial" pitchFamily="34" charset="0"/>
              </a:rPr>
              <a:t>башкиры —</a:t>
            </a:r>
            <a:r>
              <a:rPr lang="ru-RU" sz="1200" b="1" dirty="0">
                <a:solidFill>
                  <a:srgbClr val="C00000"/>
                </a:solidFill>
                <a:latin typeface="Times New Roman" pitchFamily="18" charset="0"/>
                <a:cs typeface="Arial" pitchFamily="34" charset="0"/>
              </a:rPr>
              <a:t> 15,6 </a:t>
            </a:r>
            <a:r>
              <a:rPr lang="ru-RU" sz="1200" b="1" dirty="0">
                <a:latin typeface="Times New Roman" pitchFamily="18" charset="0"/>
                <a:cs typeface="Arial" pitchFamily="34" charset="0"/>
              </a:rPr>
              <a:t>%             </a:t>
            </a:r>
          </a:p>
          <a:p>
            <a:pPr algn="ctr" eaLnBrk="0" hangingPunct="0">
              <a:buClr>
                <a:srgbClr val="7B6D47"/>
              </a:buClr>
              <a:buSzPct val="70000"/>
              <a:buFont typeface="Wingdings" pitchFamily="2" charset="2"/>
              <a:buNone/>
              <a:defRPr/>
            </a:pPr>
            <a:r>
              <a:rPr lang="ru-RU" sz="1200" b="1" dirty="0">
                <a:latin typeface="Times New Roman" pitchFamily="18" charset="0"/>
                <a:cs typeface="Arial" pitchFamily="34" charset="0"/>
              </a:rPr>
              <a:t>татары — </a:t>
            </a:r>
            <a:r>
              <a:rPr lang="ru-RU" sz="1200" b="1" dirty="0">
                <a:solidFill>
                  <a:srgbClr val="C00000"/>
                </a:solidFill>
                <a:latin typeface="Times New Roman" pitchFamily="18" charset="0"/>
                <a:cs typeface="Arial" pitchFamily="34" charset="0"/>
              </a:rPr>
              <a:t>13,9 </a:t>
            </a:r>
            <a:r>
              <a:rPr lang="ru-RU" sz="1200" b="1" dirty="0">
                <a:latin typeface="Times New Roman" pitchFamily="18" charset="0"/>
                <a:cs typeface="Arial" pitchFamily="34" charset="0"/>
              </a:rPr>
              <a:t>%</a:t>
            </a:r>
          </a:p>
          <a:p>
            <a:pPr algn="ctr" eaLnBrk="0" hangingPunct="0">
              <a:buClr>
                <a:srgbClr val="7B6D47"/>
              </a:buClr>
              <a:buSzPct val="70000"/>
              <a:buFont typeface="Wingdings" pitchFamily="2" charset="2"/>
              <a:buNone/>
              <a:defRPr/>
            </a:pPr>
            <a:r>
              <a:rPr lang="ru-RU" sz="1200" b="1" dirty="0">
                <a:latin typeface="Times New Roman" pitchFamily="18" charset="0"/>
                <a:cs typeface="Arial" pitchFamily="34" charset="0"/>
              </a:rPr>
              <a:t>марийцы —</a:t>
            </a:r>
            <a:r>
              <a:rPr lang="ru-RU" sz="1200" b="1" dirty="0">
                <a:solidFill>
                  <a:srgbClr val="C00000"/>
                </a:solidFill>
                <a:latin typeface="Times New Roman" pitchFamily="18" charset="0"/>
                <a:cs typeface="Arial" pitchFamily="34" charset="0"/>
              </a:rPr>
              <a:t> 6,7 </a:t>
            </a:r>
            <a:r>
              <a:rPr lang="ru-RU" sz="1200" b="1" dirty="0">
                <a:latin typeface="Times New Roman" pitchFamily="18" charset="0"/>
                <a:cs typeface="Arial" pitchFamily="34" charset="0"/>
              </a:rPr>
              <a:t>%</a:t>
            </a:r>
          </a:p>
          <a:p>
            <a:pPr algn="ctr" eaLnBrk="0" hangingPunct="0">
              <a:buClr>
                <a:srgbClr val="7B6D47"/>
              </a:buClr>
              <a:buSzPct val="70000"/>
              <a:buFont typeface="Wingdings" pitchFamily="2" charset="2"/>
              <a:buNone/>
              <a:defRPr/>
            </a:pPr>
            <a:r>
              <a:rPr lang="ru-RU" sz="1200" b="1" dirty="0" err="1">
                <a:latin typeface="Times New Roman" pitchFamily="18" charset="0"/>
                <a:cs typeface="Arial" pitchFamily="34" charset="0"/>
              </a:rPr>
              <a:t>др.нац</a:t>
            </a:r>
            <a:r>
              <a:rPr lang="ru-RU" sz="1200" b="1" dirty="0">
                <a:latin typeface="Times New Roman" pitchFamily="18" charset="0"/>
                <a:cs typeface="Arial" pitchFamily="34" charset="0"/>
              </a:rPr>
              <a:t>. (около 30) —</a:t>
            </a:r>
            <a:r>
              <a:rPr lang="ru-RU" sz="1200" b="1" dirty="0">
                <a:solidFill>
                  <a:srgbClr val="C00000"/>
                </a:solidFill>
                <a:latin typeface="Times New Roman" pitchFamily="18" charset="0"/>
                <a:cs typeface="Arial" pitchFamily="34" charset="0"/>
              </a:rPr>
              <a:t> 2,8 </a:t>
            </a:r>
            <a:r>
              <a:rPr lang="ru-RU" sz="1200" b="1" dirty="0">
                <a:latin typeface="Times New Roman" pitchFamily="18" charset="0"/>
                <a:cs typeface="Arial" pitchFamily="34" charset="0"/>
              </a:rPr>
              <a:t>%</a:t>
            </a:r>
          </a:p>
          <a:p>
            <a:pPr algn="ctr" eaLnBrk="0" hangingPunct="0">
              <a:lnSpc>
                <a:spcPct val="80000"/>
              </a:lnSpc>
              <a:defRPr/>
            </a:pPr>
            <a:endParaRPr lang="ru-RU" altLang="ru-RU" sz="1400" b="1" dirty="0">
              <a:solidFill>
                <a:schemeClr val="bg1"/>
              </a:solidFill>
              <a:latin typeface="Times New Roman" pitchFamily="18" charset="0"/>
              <a:cs typeface="Arial" pitchFamily="34" charset="0"/>
            </a:endParaRPr>
          </a:p>
        </p:txBody>
      </p:sp>
      <p:sp>
        <p:nvSpPr>
          <p:cNvPr id="14" name="Автофигура 36"/>
          <p:cNvSpPr>
            <a:spLocks noChangeArrowheads="1"/>
          </p:cNvSpPr>
          <p:nvPr/>
        </p:nvSpPr>
        <p:spPr bwMode="gray">
          <a:xfrm rot="16200000">
            <a:off x="4088606" y="1169194"/>
            <a:ext cx="642938" cy="257175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a:defRPr/>
            </a:pPr>
            <a:br>
              <a:rPr lang="ru-RU" sz="1200" b="1" dirty="0">
                <a:latin typeface="Times New Roman" pitchFamily="18" charset="0"/>
                <a:cs typeface="Arial" pitchFamily="34" charset="0"/>
              </a:rPr>
            </a:br>
            <a:r>
              <a:rPr lang="ru-RU" sz="1200" b="1" dirty="0">
                <a:latin typeface="Times New Roman" pitchFamily="18" charset="0"/>
                <a:cs typeface="Arial" pitchFamily="34" charset="0"/>
              </a:rPr>
              <a:t>ТЕРРИТОРИЯ</a:t>
            </a:r>
            <a:br>
              <a:rPr lang="ru-RU" sz="1200" b="1" dirty="0">
                <a:latin typeface="Times New Roman" pitchFamily="18" charset="0"/>
                <a:cs typeface="Arial" pitchFamily="34" charset="0"/>
              </a:rPr>
            </a:br>
            <a:r>
              <a:rPr lang="ru-RU" sz="1200" b="1" dirty="0">
                <a:solidFill>
                  <a:srgbClr val="C00000"/>
                </a:solidFill>
                <a:latin typeface="Times New Roman" pitchFamily="18" charset="0"/>
                <a:cs typeface="Arial" pitchFamily="34" charset="0"/>
              </a:rPr>
              <a:t>2324</a:t>
            </a:r>
            <a:r>
              <a:rPr lang="ru-RU" sz="1200" b="1" dirty="0">
                <a:latin typeface="Times New Roman" pitchFamily="18" charset="0"/>
                <a:cs typeface="Arial" pitchFamily="34" charset="0"/>
              </a:rPr>
              <a:t> кв. км</a:t>
            </a:r>
          </a:p>
          <a:p>
            <a:pPr algn="ctr">
              <a:defRPr/>
            </a:pPr>
            <a:r>
              <a:rPr lang="ru-RU" sz="1200" b="1" dirty="0">
                <a:latin typeface="Times New Roman" pitchFamily="18" charset="0"/>
                <a:cs typeface="Arial" pitchFamily="34" charset="0"/>
              </a:rPr>
              <a:t> (доля от территории РБ - </a:t>
            </a:r>
            <a:r>
              <a:rPr lang="ru-RU" sz="1200" b="1" dirty="0">
                <a:solidFill>
                  <a:srgbClr val="C00000"/>
                </a:solidFill>
                <a:latin typeface="Times New Roman" pitchFamily="18" charset="0"/>
                <a:cs typeface="Arial" pitchFamily="34" charset="0"/>
              </a:rPr>
              <a:t>1,63</a:t>
            </a:r>
            <a:r>
              <a:rPr lang="ru-RU" sz="1200" b="1" dirty="0">
                <a:latin typeface="Times New Roman" pitchFamily="18" charset="0"/>
                <a:cs typeface="Arial" pitchFamily="34" charset="0"/>
              </a:rPr>
              <a:t> %)</a:t>
            </a:r>
          </a:p>
          <a:p>
            <a:pPr algn="ctr" eaLnBrk="0" hangingPunct="0">
              <a:lnSpc>
                <a:spcPct val="80000"/>
              </a:lnSpc>
              <a:defRPr/>
            </a:pPr>
            <a:endParaRPr lang="ru-RU" sz="1200" b="1" dirty="0">
              <a:solidFill>
                <a:schemeClr val="bg1"/>
              </a:solidFill>
              <a:latin typeface="Times New Roman" pitchFamily="18" charset="0"/>
              <a:cs typeface="Arial" pitchFamily="34" charset="0"/>
            </a:endParaRPr>
          </a:p>
        </p:txBody>
      </p:sp>
      <p:sp>
        <p:nvSpPr>
          <p:cNvPr id="15" name="Автофигура 36"/>
          <p:cNvSpPr>
            <a:spLocks noChangeArrowheads="1"/>
          </p:cNvSpPr>
          <p:nvPr/>
        </p:nvSpPr>
        <p:spPr bwMode="gray">
          <a:xfrm rot="16200000">
            <a:off x="5764862" y="3576637"/>
            <a:ext cx="2520950" cy="3571875"/>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Arial" pitchFamily="34" charset="0"/>
              </a:rPr>
              <a:t>Численность экономически активного </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Arial" pitchFamily="34" charset="0"/>
              </a:rPr>
              <a:t> населения – </a:t>
            </a:r>
            <a:r>
              <a:rPr lang="ru-RU" altLang="ru-RU" sz="1200" b="1" dirty="0">
                <a:solidFill>
                  <a:srgbClr val="C00000"/>
                </a:solidFill>
                <a:latin typeface="Times New Roman" pitchFamily="18" charset="0"/>
                <a:cs typeface="Arial" pitchFamily="34" charset="0"/>
              </a:rPr>
              <a:t>26141 </a:t>
            </a:r>
            <a:r>
              <a:rPr lang="ru-RU" altLang="ru-RU" sz="1200" b="1" dirty="0">
                <a:latin typeface="Times New Roman" pitchFamily="18" charset="0"/>
                <a:cs typeface="Arial" pitchFamily="34" charset="0"/>
              </a:rPr>
              <a:t>чел. </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Arial" pitchFamily="34" charset="0"/>
              </a:rPr>
              <a:t>Численность занятых в экономике </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Arial" pitchFamily="34" charset="0"/>
              </a:rPr>
              <a:t>района – </a:t>
            </a:r>
            <a:r>
              <a:rPr lang="ru-RU" altLang="ru-RU" sz="1200" b="1" dirty="0">
                <a:solidFill>
                  <a:srgbClr val="C00000"/>
                </a:solidFill>
                <a:latin typeface="Times New Roman" pitchFamily="18" charset="0"/>
                <a:cs typeface="Arial" pitchFamily="34" charset="0"/>
              </a:rPr>
              <a:t>21482</a:t>
            </a:r>
            <a:r>
              <a:rPr lang="ru-RU" altLang="ru-RU" sz="1200" b="1" dirty="0">
                <a:latin typeface="Times New Roman" pitchFamily="18" charset="0"/>
                <a:cs typeface="Arial" pitchFamily="34" charset="0"/>
              </a:rPr>
              <a:t>чел</a:t>
            </a:r>
            <a:r>
              <a:rPr lang="ru-RU" altLang="ru-RU" sz="1200" dirty="0">
                <a:latin typeface="Times New Roman" pitchFamily="18" charset="0"/>
                <a:cs typeface="Arial" pitchFamily="34" charset="0"/>
              </a:rPr>
              <a:t>., </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Arial" pitchFamily="34" charset="0"/>
              </a:rPr>
              <a:t>из них в малом предпринимательстве – </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solidFill>
                  <a:srgbClr val="C00000"/>
                </a:solidFill>
                <a:latin typeface="Times New Roman" pitchFamily="18" charset="0"/>
                <a:cs typeface="Arial" pitchFamily="34" charset="0"/>
              </a:rPr>
              <a:t>6688</a:t>
            </a:r>
            <a:r>
              <a:rPr lang="ru-RU" altLang="ru-RU" sz="1200" b="1" dirty="0">
                <a:latin typeface="Times New Roman" pitchFamily="18" charset="0"/>
                <a:cs typeface="Arial" pitchFamily="34" charset="0"/>
              </a:rPr>
              <a:t> человек .</a:t>
            </a:r>
            <a:r>
              <a:rPr lang="ru-RU" altLang="ru-RU" sz="1200" b="1" dirty="0">
                <a:latin typeface="Arial" pitchFamily="34" charset="0"/>
                <a:cs typeface="Arial" pitchFamily="34" charset="0"/>
              </a:rPr>
              <a:t> </a:t>
            </a:r>
            <a:endParaRPr lang="en-US" altLang="ru-RU" sz="1200" b="1" dirty="0">
              <a:latin typeface="Arial" pitchFamily="34" charset="0"/>
              <a:cs typeface="Arial" pitchFamily="34" charset="0"/>
            </a:endParaRP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Times New Roman" pitchFamily="18" charset="0"/>
              </a:rPr>
              <a:t>Население моложе трудоспособного</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Times New Roman" pitchFamily="18" charset="0"/>
              </a:rPr>
              <a:t> возраста </a:t>
            </a:r>
            <a:r>
              <a:rPr lang="ru-RU" altLang="ru-RU" sz="1200" b="1" dirty="0">
                <a:solidFill>
                  <a:srgbClr val="C00000"/>
                </a:solidFill>
                <a:latin typeface="Times New Roman" pitchFamily="18" charset="0"/>
                <a:cs typeface="Times New Roman" pitchFamily="18" charset="0"/>
              </a:rPr>
              <a:t>– 3957 </a:t>
            </a:r>
            <a:r>
              <a:rPr lang="ru-RU" altLang="ru-RU" sz="1200" b="1" dirty="0">
                <a:latin typeface="Times New Roman" pitchFamily="18" charset="0"/>
                <a:cs typeface="Times New Roman" pitchFamily="18" charset="0"/>
              </a:rPr>
              <a:t>чел.,</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Times New Roman" pitchFamily="18" charset="0"/>
              </a:rPr>
              <a:t>Население в трудоспособном возрасте –</a:t>
            </a:r>
            <a:r>
              <a:rPr lang="ru-RU" altLang="ru-RU" sz="1200" b="1" dirty="0">
                <a:solidFill>
                  <a:srgbClr val="C00000"/>
                </a:solidFill>
                <a:latin typeface="Times New Roman" pitchFamily="18" charset="0"/>
                <a:cs typeface="Times New Roman" pitchFamily="18" charset="0"/>
              </a:rPr>
              <a:t> 26935 </a:t>
            </a:r>
            <a:r>
              <a:rPr lang="ru-RU" altLang="ru-RU" sz="1200" b="1" dirty="0">
                <a:latin typeface="Times New Roman" pitchFamily="18" charset="0"/>
                <a:cs typeface="Times New Roman" pitchFamily="18" charset="0"/>
              </a:rPr>
              <a:t>чел.,</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Times New Roman" pitchFamily="18" charset="0"/>
              </a:rPr>
              <a:t>Население старше трудоспособного</a:t>
            </a:r>
          </a:p>
          <a:p>
            <a:pPr algn="ctr" eaLnBrk="0" hangingPunct="0">
              <a:lnSpc>
                <a:spcPct val="80000"/>
              </a:lnSpc>
              <a:spcBef>
                <a:spcPct val="20000"/>
              </a:spcBef>
              <a:buClr>
                <a:schemeClr val="hlink"/>
              </a:buClr>
              <a:buSzPct val="70000"/>
              <a:buFont typeface="Wingdings" pitchFamily="2" charset="2"/>
              <a:buNone/>
              <a:defRPr/>
            </a:pPr>
            <a:r>
              <a:rPr lang="ru-RU" altLang="ru-RU" sz="1200" b="1" dirty="0">
                <a:latin typeface="Times New Roman" pitchFamily="18" charset="0"/>
                <a:cs typeface="Times New Roman" pitchFamily="18" charset="0"/>
              </a:rPr>
              <a:t> возраста –</a:t>
            </a:r>
            <a:r>
              <a:rPr lang="ru-RU" altLang="ru-RU" sz="1200" b="1" dirty="0">
                <a:solidFill>
                  <a:srgbClr val="C00000"/>
                </a:solidFill>
                <a:latin typeface="Times New Roman" pitchFamily="18" charset="0"/>
                <a:cs typeface="Times New Roman" pitchFamily="18" charset="0"/>
              </a:rPr>
              <a:t> 11082 </a:t>
            </a:r>
            <a:r>
              <a:rPr lang="ru-RU" altLang="ru-RU" sz="1200" b="1" dirty="0">
                <a:latin typeface="Times New Roman" pitchFamily="18" charset="0"/>
                <a:cs typeface="Times New Roman" pitchFamily="18" charset="0"/>
              </a:rPr>
              <a:t>чел.</a:t>
            </a:r>
          </a:p>
          <a:p>
            <a:pPr algn="ctr" eaLnBrk="0" hangingPunct="0">
              <a:lnSpc>
                <a:spcPct val="80000"/>
              </a:lnSpc>
              <a:spcBef>
                <a:spcPct val="20000"/>
              </a:spcBef>
              <a:buClr>
                <a:schemeClr val="hlink"/>
              </a:buClr>
              <a:buSzPct val="70000"/>
              <a:buFont typeface="Wingdings" pitchFamily="2" charset="2"/>
              <a:buNone/>
              <a:defRPr/>
            </a:pPr>
            <a:endParaRPr lang="ru-RU" altLang="ru-RU" sz="1200" b="1" dirty="0">
              <a:latin typeface="Arial" pitchFamily="34" charset="0"/>
              <a:cs typeface="Arial" pitchFamily="34" charset="0"/>
            </a:endParaRPr>
          </a:p>
        </p:txBody>
      </p:sp>
      <p:sp>
        <p:nvSpPr>
          <p:cNvPr id="18" name="Автофигура 36"/>
          <p:cNvSpPr>
            <a:spLocks noChangeArrowheads="1"/>
          </p:cNvSpPr>
          <p:nvPr/>
        </p:nvSpPr>
        <p:spPr bwMode="gray">
          <a:xfrm rot="16200000" flipH="1">
            <a:off x="3683369" y="1856968"/>
            <a:ext cx="1036645" cy="331236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eaLnBrk="0" hangingPunct="0">
              <a:lnSpc>
                <a:spcPct val="80000"/>
              </a:lnSpc>
              <a:defRPr/>
            </a:pPr>
            <a:r>
              <a:rPr lang="ru-RU" altLang="ru-RU" b="1" dirty="0">
                <a:latin typeface="Times New Roman" pitchFamily="18" charset="0"/>
                <a:cs typeface="Arial" pitchFamily="34" charset="0"/>
              </a:rPr>
              <a:t>Административный центр –</a:t>
            </a:r>
          </a:p>
          <a:p>
            <a:pPr algn="ctr" eaLnBrk="0" hangingPunct="0">
              <a:lnSpc>
                <a:spcPct val="80000"/>
              </a:lnSpc>
              <a:defRPr/>
            </a:pPr>
            <a:r>
              <a:rPr lang="ru-RU" altLang="ru-RU" b="1" dirty="0">
                <a:latin typeface="Times New Roman" pitchFamily="18" charset="0"/>
                <a:cs typeface="Arial" pitchFamily="34" charset="0"/>
              </a:rPr>
              <a:t>город Благовещенск </a:t>
            </a:r>
          </a:p>
        </p:txBody>
      </p:sp>
      <p:sp>
        <p:nvSpPr>
          <p:cNvPr id="19" name="AutoShape 21"/>
          <p:cNvSpPr>
            <a:spLocks noChangeArrowheads="1"/>
          </p:cNvSpPr>
          <p:nvPr/>
        </p:nvSpPr>
        <p:spPr bwMode="auto">
          <a:xfrm>
            <a:off x="1066800" y="4267200"/>
            <a:ext cx="3857625" cy="714375"/>
          </a:xfrm>
          <a:prstGeom prst="roundRect">
            <a:avLst>
              <a:gd name="adj" fmla="val 29310"/>
            </a:avLst>
          </a:prstGeom>
          <a:ln>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lstStyle/>
          <a:p>
            <a:pPr marL="17463" algn="ctr">
              <a:lnSpc>
                <a:spcPct val="80000"/>
              </a:lnSpc>
              <a:defRPr/>
            </a:pPr>
            <a:r>
              <a:rPr lang="ru-RU" sz="1200" b="1" dirty="0">
                <a:latin typeface="Times New Roman" pitchFamily="18" charset="0"/>
                <a:cs typeface="Arial" pitchFamily="34" charset="0"/>
              </a:rPr>
              <a:t>Административное деление:</a:t>
            </a:r>
            <a:br>
              <a:rPr lang="ru-RU" sz="1200" b="1" dirty="0">
                <a:latin typeface="Times New Roman" pitchFamily="18" charset="0"/>
                <a:cs typeface="Arial" pitchFamily="34" charset="0"/>
              </a:rPr>
            </a:br>
            <a:r>
              <a:rPr lang="ru-RU" sz="1200" b="1" dirty="0">
                <a:solidFill>
                  <a:srgbClr val="C00000"/>
                </a:solidFill>
                <a:latin typeface="Times New Roman" pitchFamily="18" charset="0"/>
                <a:cs typeface="Arial" pitchFamily="34" charset="0"/>
              </a:rPr>
              <a:t>1</a:t>
            </a:r>
            <a:r>
              <a:rPr lang="ru-RU" sz="1200" b="1" dirty="0">
                <a:latin typeface="Times New Roman" pitchFamily="18" charset="0"/>
                <a:cs typeface="Arial" pitchFamily="34" charset="0"/>
              </a:rPr>
              <a:t> городское поселение</a:t>
            </a:r>
          </a:p>
          <a:p>
            <a:pPr marL="17463" algn="ctr">
              <a:lnSpc>
                <a:spcPct val="80000"/>
              </a:lnSpc>
              <a:defRPr/>
            </a:pPr>
            <a:r>
              <a:rPr lang="ru-RU" sz="1200" b="1" dirty="0">
                <a:solidFill>
                  <a:srgbClr val="C00000"/>
                </a:solidFill>
                <a:latin typeface="Times New Roman" pitchFamily="18" charset="0"/>
                <a:cs typeface="Arial" pitchFamily="34" charset="0"/>
              </a:rPr>
              <a:t>15</a:t>
            </a:r>
            <a:r>
              <a:rPr lang="ru-RU" sz="1200" b="1" dirty="0">
                <a:latin typeface="Times New Roman" pitchFamily="18" charset="0"/>
                <a:cs typeface="Arial" pitchFamily="34" charset="0"/>
              </a:rPr>
              <a:t> сельских поселений</a:t>
            </a:r>
          </a:p>
          <a:p>
            <a:pPr marL="17463" algn="ctr">
              <a:lnSpc>
                <a:spcPct val="80000"/>
              </a:lnSpc>
              <a:defRPr/>
            </a:pPr>
            <a:r>
              <a:rPr lang="ru-RU" sz="1200" b="1" dirty="0">
                <a:solidFill>
                  <a:srgbClr val="C00000"/>
                </a:solidFill>
                <a:latin typeface="Times New Roman" pitchFamily="18" charset="0"/>
                <a:cs typeface="Arial" pitchFamily="34" charset="0"/>
              </a:rPr>
              <a:t>100</a:t>
            </a:r>
            <a:r>
              <a:rPr lang="ru-RU" sz="1200" b="1" dirty="0">
                <a:latin typeface="Times New Roman" pitchFamily="18" charset="0"/>
                <a:cs typeface="Arial" pitchFamily="34" charset="0"/>
              </a:rPr>
              <a:t> населенных пунктов</a:t>
            </a:r>
            <a:endParaRPr lang="ru-RU" sz="1200" b="1" dirty="0">
              <a:effectLst>
                <a:outerShdw blurRad="38100" dist="38100" dir="2700000" algn="tl">
                  <a:srgbClr val="000000"/>
                </a:outerShdw>
              </a:effectLst>
              <a:latin typeface="Times New Roman" pitchFamily="18"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69E689-429B-418C-B612-0A63741DF0D4}"/>
              </a:ext>
            </a:extLst>
          </p:cNvPr>
          <p:cNvSpPr>
            <a:spLocks noGrp="1"/>
          </p:cNvSpPr>
          <p:nvPr>
            <p:ph type="title"/>
          </p:nvPr>
        </p:nvSpPr>
        <p:spPr>
          <a:xfrm>
            <a:off x="683568" y="0"/>
            <a:ext cx="8003232" cy="836712"/>
          </a:xfrm>
        </p:spPr>
        <p:txBody>
          <a:bodyPr>
            <a:normAutofit/>
          </a:bodyPr>
          <a:lstStyle/>
          <a:p>
            <a:r>
              <a:rPr lang="ru-RU" sz="2400" b="1" dirty="0">
                <a:latin typeface="+mn-lt"/>
              </a:rPr>
              <a:t>ОСНОВНЫЕ НАПРАВЛЕНИЯ БЮДЖЕТНОЙ ПОЛИТИКИ</a:t>
            </a:r>
          </a:p>
        </p:txBody>
      </p:sp>
      <p:sp>
        <p:nvSpPr>
          <p:cNvPr id="3" name="Объект 2">
            <a:extLst>
              <a:ext uri="{FF2B5EF4-FFF2-40B4-BE49-F238E27FC236}">
                <a16:creationId xmlns:a16="http://schemas.microsoft.com/office/drawing/2014/main" id="{62E75D24-544A-4145-9BE2-0D69AE1CEA89}"/>
              </a:ext>
            </a:extLst>
          </p:cNvPr>
          <p:cNvSpPr>
            <a:spLocks noGrp="1"/>
          </p:cNvSpPr>
          <p:nvPr>
            <p:ph idx="1"/>
          </p:nvPr>
        </p:nvSpPr>
        <p:spPr>
          <a:xfrm>
            <a:off x="467544" y="1340768"/>
            <a:ext cx="8352928" cy="4032448"/>
          </a:xfrm>
        </p:spPr>
        <p:txBody>
          <a:bodyPr>
            <a:normAutofit fontScale="25000" lnSpcReduction="20000"/>
          </a:bodyPr>
          <a:lstStyle/>
          <a:p>
            <a:pPr indent="450215" algn="just">
              <a:spcAft>
                <a:spcPts val="0"/>
              </a:spcAft>
            </a:pPr>
            <a:r>
              <a:rPr lang="ru-RU" sz="4800" dirty="0">
                <a:ea typeface="Times New Roman" panose="02020603050405020304" pitchFamily="18" charset="0"/>
              </a:rPr>
              <a:t>Основные направления бюджетной политики городского поселения город Благовещенск муниципального района Благовещенский район Республики Башкортостан на 2023год и на плановый период 2024 и 2025 годов (далее – Основные направления бюджетной политики) разработаны в соответствии с проектом Основных направлений бюджетной, налоговой и таможенно-тарифной политики на 2023 год и на плановый период 2024 и 2025 годов, Стратегией социально-экономического развития городского поселения город Благовещенск муниципального района Благовещенский район Республики Башкортостан до 2030 года, Планом оздоровления региональных финансов Республики Башкортостан, утвержденным распоряжением Правительства Республики Башкортостан от 1 октября 2018 года № 936-р.</a:t>
            </a:r>
          </a:p>
          <a:p>
            <a:pPr indent="450215" algn="just">
              <a:spcAft>
                <a:spcPts val="0"/>
              </a:spcAft>
            </a:pPr>
            <a:r>
              <a:rPr lang="ru-RU" sz="4800" dirty="0">
                <a:ea typeface="Times New Roman" panose="02020603050405020304" pitchFamily="18" charset="0"/>
              </a:rPr>
              <a:t>При формировании Основных направлений бюджетной политики учтены положения Указов Президента Российской Федерации от 7 мая 2018 года </a:t>
            </a:r>
            <a:br>
              <a:rPr lang="ru-RU" sz="4800" dirty="0">
                <a:ea typeface="Times New Roman" panose="02020603050405020304" pitchFamily="18" charset="0"/>
              </a:rPr>
            </a:br>
            <a:r>
              <a:rPr lang="ru-RU" sz="4800" dirty="0">
                <a:ea typeface="Times New Roman" panose="02020603050405020304" pitchFamily="18" charset="0"/>
              </a:rPr>
              <a:t>№ 204 «О национальных целях и стратегических задачах развития Российской Федерации на период до 2024 года» (далее – Указ № 204) и от 21 июля </a:t>
            </a:r>
            <a:br>
              <a:rPr lang="ru-RU" sz="4800" dirty="0">
                <a:ea typeface="Times New Roman" panose="02020603050405020304" pitchFamily="18" charset="0"/>
              </a:rPr>
            </a:br>
            <a:r>
              <a:rPr lang="ru-RU" sz="4800" dirty="0">
                <a:ea typeface="Times New Roman" panose="02020603050405020304" pitchFamily="18" charset="0"/>
              </a:rPr>
              <a:t>2020 года № 474 «О национальных целях развития Российской Федерации </a:t>
            </a:r>
            <a:br>
              <a:rPr lang="ru-RU" sz="4800" dirty="0">
                <a:ea typeface="Times New Roman" panose="02020603050405020304" pitchFamily="18" charset="0"/>
              </a:rPr>
            </a:br>
            <a:r>
              <a:rPr lang="ru-RU" sz="4800" dirty="0">
                <a:ea typeface="Times New Roman" panose="02020603050405020304" pitchFamily="18" charset="0"/>
              </a:rPr>
              <a:t>на период до 2030 года» (далее – Указ № 474), Послания Президента Российской Федерации Федеральному Собранию от 21 апреля 2021 года, Послания Главы Республики Башкортостан Государственному Собранию – Курултаю Башкортостана от 28 января 2021 года, Указа Главы Республики Башкортостан от 23 сентября 2019 года № УГ-310 «О стратегических направлениях социально-экономического развития Республики Башкортостан до 2024 года» (далее – Указ № УГ-310), новации бюджетного и налогового законодательства Российской Федерации и Республики Башкортостан, итоги реализации бюджетной политики за предыдущие периоды. </a:t>
            </a:r>
          </a:p>
          <a:p>
            <a:pPr indent="450215" algn="just"/>
            <a:r>
              <a:rPr lang="ru-RU" sz="4800" dirty="0">
                <a:ea typeface="Times New Roman" panose="02020603050405020304" pitchFamily="18" charset="0"/>
              </a:rPr>
              <a:t>Целью основных направлений бюджетной политики является определение условий, используемых при составлении проекта бюджета городского поселения город Благовещенск муниципального района Благовещенский район Республики Башкортостан на очередной финансовый период, подходов к его формированию, основных характеристик и прогнозируемых параметров бюджета </a:t>
            </a:r>
          </a:p>
          <a:p>
            <a:pPr indent="450215" algn="just"/>
            <a:r>
              <a:rPr lang="ru-RU" sz="4800" dirty="0"/>
              <a:t>Цели бюджетной политики городского поселения город Благовещенск муниципального района Благовещенский район Республики Башкортостан на 2023 год и на плановый период 2024 и 2025 годов будут сконцентрированы на приоритетном финансировании мер социальной поддержки населения, направленных на повышение качества жизни, сбережение здоровья и благополучие людей, формирование комфортной и безопасной среды, поддержке хозяйствующих субъектов, в наибольшей степени пострадавших в условиях пандемии коронавируса и санкционного давления, а также на мобилизацию доходных источников и оптимизацию расходных обязательств на принципах повышения их результативности для скорейшей адаптации экономики, не нарушая макроэкономическую устойчивость, основанную на финансовой стабильности.</a:t>
            </a:r>
          </a:p>
          <a:p>
            <a:pPr indent="450215" algn="just">
              <a:spcAft>
                <a:spcPts val="0"/>
              </a:spcAft>
            </a:pPr>
            <a:endParaRPr lang="ru-RU" sz="4800" dirty="0">
              <a:ea typeface="Times New Roman" panose="02020603050405020304" pitchFamily="18" charset="0"/>
            </a:endParaRPr>
          </a:p>
          <a:p>
            <a:pPr marL="0" indent="0">
              <a:spcAft>
                <a:spcPts val="0"/>
              </a:spcAft>
              <a:buNone/>
            </a:pPr>
            <a:endParaRPr lang="ru-RU" dirty="0"/>
          </a:p>
        </p:txBody>
      </p:sp>
      <p:sp>
        <p:nvSpPr>
          <p:cNvPr id="4" name="Номер слайда 3">
            <a:extLst>
              <a:ext uri="{FF2B5EF4-FFF2-40B4-BE49-F238E27FC236}">
                <a16:creationId xmlns:a16="http://schemas.microsoft.com/office/drawing/2014/main" id="{C5FAD0E9-DD65-4E0A-8CF7-6C9D8303C72E}"/>
              </a:ext>
            </a:extLst>
          </p:cNvPr>
          <p:cNvSpPr>
            <a:spLocks noGrp="1"/>
          </p:cNvSpPr>
          <p:nvPr>
            <p:ph type="sldNum" sz="quarter" idx="12"/>
          </p:nvPr>
        </p:nvSpPr>
        <p:spPr/>
        <p:txBody>
          <a:bodyPr/>
          <a:lstStyle/>
          <a:p>
            <a:pPr>
              <a:defRPr/>
            </a:pPr>
            <a:fld id="{CF39BF6B-DAF0-46C4-B086-178A7177BFD0}" type="slidenum">
              <a:rPr lang="ru-RU" smtClean="0"/>
              <a:pPr>
                <a:defRPr/>
              </a:pPr>
              <a:t>6</a:t>
            </a:fld>
            <a:endParaRPr lang="ru-RU"/>
          </a:p>
        </p:txBody>
      </p:sp>
    </p:spTree>
    <p:extLst>
      <p:ext uri="{BB962C8B-B14F-4D97-AF65-F5344CB8AC3E}">
        <p14:creationId xmlns:p14="http://schemas.microsoft.com/office/powerpoint/2010/main" val="313969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69E689-429B-418C-B612-0A63741DF0D4}"/>
              </a:ext>
            </a:extLst>
          </p:cNvPr>
          <p:cNvSpPr>
            <a:spLocks noGrp="1"/>
          </p:cNvSpPr>
          <p:nvPr>
            <p:ph type="title"/>
          </p:nvPr>
        </p:nvSpPr>
        <p:spPr>
          <a:xfrm>
            <a:off x="683568" y="0"/>
            <a:ext cx="8003232" cy="836712"/>
          </a:xfrm>
        </p:spPr>
        <p:txBody>
          <a:bodyPr>
            <a:normAutofit/>
          </a:bodyPr>
          <a:lstStyle/>
          <a:p>
            <a:r>
              <a:rPr lang="ru-RU" sz="2400" b="1" dirty="0">
                <a:latin typeface="+mn-lt"/>
              </a:rPr>
              <a:t>ОСНОВНЫЕ НАПРАВЛЕНИЯ БЮДЖЕТНОЙ ПОЛИТИКИ</a:t>
            </a:r>
          </a:p>
        </p:txBody>
      </p:sp>
      <p:sp>
        <p:nvSpPr>
          <p:cNvPr id="3" name="Объект 2">
            <a:extLst>
              <a:ext uri="{FF2B5EF4-FFF2-40B4-BE49-F238E27FC236}">
                <a16:creationId xmlns:a16="http://schemas.microsoft.com/office/drawing/2014/main" id="{62E75D24-544A-4145-9BE2-0D69AE1CEA89}"/>
              </a:ext>
            </a:extLst>
          </p:cNvPr>
          <p:cNvSpPr>
            <a:spLocks noGrp="1"/>
          </p:cNvSpPr>
          <p:nvPr>
            <p:ph idx="1"/>
          </p:nvPr>
        </p:nvSpPr>
        <p:spPr>
          <a:xfrm>
            <a:off x="323528" y="1124744"/>
            <a:ext cx="8496944" cy="5544616"/>
          </a:xfrm>
        </p:spPr>
        <p:txBody>
          <a:bodyPr>
            <a:normAutofit fontScale="40000" lnSpcReduction="20000"/>
          </a:bodyPr>
          <a:lstStyle/>
          <a:p>
            <a:pPr marL="0" indent="0">
              <a:buNone/>
            </a:pPr>
            <a:endParaRPr lang="ru-RU" sz="3700" dirty="0"/>
          </a:p>
          <a:p>
            <a:pPr marL="0" indent="0">
              <a:buNone/>
            </a:pPr>
            <a:r>
              <a:rPr lang="ru-RU" sz="3700" b="1" dirty="0"/>
              <a:t>Приоритетными направлениями бюджетной политики в среднесрочной перспективе являются:</a:t>
            </a:r>
          </a:p>
          <a:p>
            <a:r>
              <a:rPr lang="ru-RU" sz="3700" dirty="0"/>
              <a:t>минимизация рисков несбалансированности бюджета в условиях внешнего санкционного давления, стимулирование инвестиционной и инновационной активности в сложившихся экономических условиях;</a:t>
            </a:r>
          </a:p>
          <a:p>
            <a:r>
              <a:rPr lang="ru-RU" sz="3700" dirty="0"/>
              <a:t>реализация новой системы уплаты налогов в форме единого налогового платежа, введенного в целях улучшения условий ведения бизнеса за счет повышения качества администрирования доходов бюджета;</a:t>
            </a:r>
          </a:p>
          <a:p>
            <a:r>
              <a:rPr lang="ru-RU" sz="3700" dirty="0"/>
              <a:t>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a:t>
            </a:r>
          </a:p>
          <a:p>
            <a:r>
              <a:rPr lang="ru-RU" sz="3700" dirty="0"/>
              <a:t>повышение эффективности использования муниципального имущества </a:t>
            </a:r>
            <a:br>
              <a:rPr lang="ru-RU" sz="3700" dirty="0"/>
            </a:br>
            <a:r>
              <a:rPr lang="ru-RU" sz="3700" dirty="0"/>
              <a:t>и управления земельными ресурсами;</a:t>
            </a:r>
          </a:p>
          <a:p>
            <a:r>
              <a:rPr lang="ru-RU" sz="3700" dirty="0"/>
              <a:t>анализ достижения целевых показателей реализуемых мероприятий </a:t>
            </a:r>
            <a:br>
              <a:rPr lang="ru-RU" sz="3700" dirty="0"/>
            </a:br>
            <a:r>
              <a:rPr lang="ru-RU" sz="3700" dirty="0"/>
              <a:t>в рамках национальных проектов, муниципальных программ </a:t>
            </a:r>
            <a:br>
              <a:rPr lang="ru-RU" sz="3700" dirty="0"/>
            </a:br>
            <a:r>
              <a:rPr lang="ru-RU" sz="3700" dirty="0"/>
              <a:t>и непрограммных направлений, их эффективности в увязке с объемами финансового обеспечения;</a:t>
            </a:r>
          </a:p>
          <a:p>
            <a:r>
              <a:rPr lang="ru-RU" sz="3700" dirty="0"/>
              <a:t>строгий контроль роста расходов, гарантированное исполнение социальных обязательств бюджета городского поселения город Благовещенск  муниципального района Благовещенский район Республики Башкортостан;</a:t>
            </a:r>
          </a:p>
          <a:p>
            <a:r>
              <a:rPr lang="ru-RU" sz="3700" dirty="0"/>
              <a:t>повышение прозрачности использования бюджетных средств </a:t>
            </a:r>
            <a:br>
              <a:rPr lang="ru-RU" sz="3700" dirty="0"/>
            </a:br>
            <a:r>
              <a:rPr lang="ru-RU" sz="3700" dirty="0"/>
              <a:t>с применением механизма казначейского сопровождения целевых средств, направленных на реализацию национальных проектов.</a:t>
            </a:r>
          </a:p>
          <a:p>
            <a:r>
              <a:rPr lang="ru-RU" sz="3700" dirty="0"/>
              <a:t> </a:t>
            </a:r>
          </a:p>
          <a:p>
            <a:pPr marL="0" indent="0">
              <a:buNone/>
            </a:pPr>
            <a:endParaRPr lang="ru-RU" dirty="0"/>
          </a:p>
        </p:txBody>
      </p:sp>
      <p:sp>
        <p:nvSpPr>
          <p:cNvPr id="4" name="Номер слайда 3">
            <a:extLst>
              <a:ext uri="{FF2B5EF4-FFF2-40B4-BE49-F238E27FC236}">
                <a16:creationId xmlns:a16="http://schemas.microsoft.com/office/drawing/2014/main" id="{C5FAD0E9-DD65-4E0A-8CF7-6C9D8303C72E}"/>
              </a:ext>
            </a:extLst>
          </p:cNvPr>
          <p:cNvSpPr>
            <a:spLocks noGrp="1"/>
          </p:cNvSpPr>
          <p:nvPr>
            <p:ph type="sldNum" sz="quarter" idx="12"/>
          </p:nvPr>
        </p:nvSpPr>
        <p:spPr/>
        <p:txBody>
          <a:bodyPr/>
          <a:lstStyle/>
          <a:p>
            <a:pPr>
              <a:defRPr/>
            </a:pPr>
            <a:fld id="{CF39BF6B-DAF0-46C4-B086-178A7177BFD0}" type="slidenum">
              <a:rPr lang="ru-RU" smtClean="0"/>
              <a:pPr>
                <a:defRPr/>
              </a:pPr>
              <a:t>7</a:t>
            </a:fld>
            <a:endParaRPr lang="ru-RU"/>
          </a:p>
        </p:txBody>
      </p:sp>
    </p:spTree>
    <p:extLst>
      <p:ext uri="{BB962C8B-B14F-4D97-AF65-F5344CB8AC3E}">
        <p14:creationId xmlns:p14="http://schemas.microsoft.com/office/powerpoint/2010/main" val="154493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69E689-429B-418C-B612-0A63741DF0D4}"/>
              </a:ext>
            </a:extLst>
          </p:cNvPr>
          <p:cNvSpPr>
            <a:spLocks noGrp="1"/>
          </p:cNvSpPr>
          <p:nvPr>
            <p:ph type="title"/>
          </p:nvPr>
        </p:nvSpPr>
        <p:spPr>
          <a:xfrm>
            <a:off x="683568" y="0"/>
            <a:ext cx="8003232" cy="836712"/>
          </a:xfrm>
        </p:spPr>
        <p:txBody>
          <a:bodyPr>
            <a:normAutofit/>
          </a:bodyPr>
          <a:lstStyle/>
          <a:p>
            <a:r>
              <a:rPr lang="ru-RU" sz="2400" b="1" dirty="0">
                <a:latin typeface="+mn-lt"/>
              </a:rPr>
              <a:t>ОСНОВНЫЕ НАПРАВЛЕНИЯ БЮДЖЕТНОЙ ПОЛИТИКИ</a:t>
            </a:r>
          </a:p>
        </p:txBody>
      </p:sp>
      <p:sp>
        <p:nvSpPr>
          <p:cNvPr id="3" name="Объект 2">
            <a:extLst>
              <a:ext uri="{FF2B5EF4-FFF2-40B4-BE49-F238E27FC236}">
                <a16:creationId xmlns:a16="http://schemas.microsoft.com/office/drawing/2014/main" id="{62E75D24-544A-4145-9BE2-0D69AE1CEA89}"/>
              </a:ext>
            </a:extLst>
          </p:cNvPr>
          <p:cNvSpPr>
            <a:spLocks noGrp="1"/>
          </p:cNvSpPr>
          <p:nvPr>
            <p:ph idx="1"/>
          </p:nvPr>
        </p:nvSpPr>
        <p:spPr>
          <a:xfrm>
            <a:off x="179512" y="1340768"/>
            <a:ext cx="8712968" cy="5380706"/>
          </a:xfrm>
        </p:spPr>
        <p:txBody>
          <a:bodyPr>
            <a:normAutofit fontScale="25000" lnSpcReduction="20000"/>
          </a:bodyPr>
          <a:lstStyle/>
          <a:p>
            <a:r>
              <a:rPr lang="ru-RU" sz="4800" b="1" dirty="0"/>
              <a:t>Особенности формирования расходной части консолидированного бюджета муниципального района Благовещенский район Республики Башкортостан в 2023 году и на период до 2025 года обусловлены необходимостью реализации следующих подходов</a:t>
            </a:r>
            <a:r>
              <a:rPr lang="ru-RU" sz="4800" dirty="0"/>
              <a:t>:</a:t>
            </a:r>
          </a:p>
          <a:p>
            <a:r>
              <a:rPr lang="ru-RU" sz="4800" dirty="0"/>
              <a:t>сохранение установленных указами Президента Российской Федерации показателей заработной платы работников в сфере образования и культуры;</a:t>
            </a:r>
          </a:p>
          <a:p>
            <a:r>
              <a:rPr lang="ru-RU" sz="4800" dirty="0"/>
              <a:t>обеспечение заработной платы работников учреждений бюджетной сферы с учетом установленного с 1 июня 2022 года минимального размера оплаты труда 15 279 рублей (с районным коэффициентом – 17 570,85 рублей);</a:t>
            </a:r>
          </a:p>
          <a:p>
            <a:r>
              <a:rPr lang="ru-RU" sz="4800" dirty="0"/>
              <a:t>создание благоприятной культурной среды, поддержка статуса работника культуры, поддержка и развитие муниципального музея, детских школ искусств, развитие форм и направлений культурных мероприятий;</a:t>
            </a:r>
          </a:p>
          <a:p>
            <a:r>
              <a:rPr lang="ru-RU" sz="4800" dirty="0"/>
              <a:t>создание благоприятных условий проживания граждан, проведение ремонтов подъездов и крыш многоквартирных домов, общественных пространств и дворовых территорий, модернизация и обеспечение бесперебойного функционирования систем коммунальной инфраструктуры;</a:t>
            </a:r>
          </a:p>
          <a:p>
            <a:r>
              <a:rPr lang="ru-RU" sz="4800" dirty="0"/>
              <a:t>оказание поддержки субъектам малого и среднего предпринимательства, а также физическим лицам, применяющим специальный налоговый режим «Налог на профессиональный доход» (самозанятым гражданам) в целях формирования благоприятных условий, способствующих эффективной предпринимательской деятельности;</a:t>
            </a:r>
          </a:p>
          <a:p>
            <a:r>
              <a:rPr lang="ru-RU" sz="4800" dirty="0"/>
              <a:t>повышение эффективности бюджетных инвестиций, в том числе за счет соблюдения нормативов бюджетных затрат на строительство объектов социальной сферы и инженерной инфраструктуры, сокращения объемов незавершенного строительства;</a:t>
            </a:r>
          </a:p>
          <a:p>
            <a:r>
              <a:rPr lang="ru-RU" sz="4800" dirty="0"/>
              <a:t>привлечение внебюджетных инвестиций за счет расширения практики применения </a:t>
            </a:r>
            <a:r>
              <a:rPr lang="ru-RU" sz="4800" dirty="0" err="1"/>
              <a:t>муниципально</a:t>
            </a:r>
            <a:r>
              <a:rPr lang="ru-RU" sz="4800" dirty="0"/>
              <a:t>-частного партнерства, концессий в целях реализации капиталоемких проектов и обеспечения их быстрого создания </a:t>
            </a:r>
            <a:br>
              <a:rPr lang="ru-RU" sz="4800" dirty="0"/>
            </a:br>
            <a:r>
              <a:rPr lang="ru-RU" sz="4800" dirty="0"/>
              <a:t>в условиях бюджетных ограничений;</a:t>
            </a:r>
          </a:p>
          <a:p>
            <a:r>
              <a:rPr lang="ru-RU" sz="4800" dirty="0"/>
              <a:t>обеспечение целевого использования средств бюджета городского поселения город Благовещенск муниципального района Благовещенский район Республики Башкортостан, направленных на реализацию национальных проектов, и снижения дебиторской задолженности;</a:t>
            </a:r>
          </a:p>
          <a:p>
            <a:r>
              <a:rPr lang="ru-RU" sz="4800" dirty="0"/>
              <a:t>углубление анализа действующих форм и способов реализации полномочий органов местного самоуправления, в том числе с участием государственных и муниципальных учреждений, а также конкурентных механизмов исполнения полномочий.</a:t>
            </a:r>
          </a:p>
          <a:p>
            <a:pPr marL="0" indent="0">
              <a:buNone/>
            </a:pPr>
            <a:endParaRPr lang="ru-RU" dirty="0"/>
          </a:p>
        </p:txBody>
      </p:sp>
      <p:sp>
        <p:nvSpPr>
          <p:cNvPr id="4" name="Номер слайда 3">
            <a:extLst>
              <a:ext uri="{FF2B5EF4-FFF2-40B4-BE49-F238E27FC236}">
                <a16:creationId xmlns:a16="http://schemas.microsoft.com/office/drawing/2014/main" id="{C5FAD0E9-DD65-4E0A-8CF7-6C9D8303C72E}"/>
              </a:ext>
            </a:extLst>
          </p:cNvPr>
          <p:cNvSpPr>
            <a:spLocks noGrp="1"/>
          </p:cNvSpPr>
          <p:nvPr>
            <p:ph type="sldNum" sz="quarter" idx="12"/>
          </p:nvPr>
        </p:nvSpPr>
        <p:spPr/>
        <p:txBody>
          <a:bodyPr/>
          <a:lstStyle/>
          <a:p>
            <a:pPr>
              <a:defRPr/>
            </a:pPr>
            <a:fld id="{CF39BF6B-DAF0-46C4-B086-178A7177BFD0}" type="slidenum">
              <a:rPr lang="ru-RU" smtClean="0"/>
              <a:pPr>
                <a:defRPr/>
              </a:pPr>
              <a:t>8</a:t>
            </a:fld>
            <a:endParaRPr lang="ru-RU"/>
          </a:p>
        </p:txBody>
      </p:sp>
    </p:spTree>
    <p:extLst>
      <p:ext uri="{BB962C8B-B14F-4D97-AF65-F5344CB8AC3E}">
        <p14:creationId xmlns:p14="http://schemas.microsoft.com/office/powerpoint/2010/main" val="156685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14282" y="214290"/>
            <a:ext cx="8822214" cy="479448"/>
          </a:xfrm>
        </p:spPr>
        <p:txBody>
          <a:bodyPr>
            <a:normAutofit fontScale="90000"/>
          </a:bodyPr>
          <a:lstStyle/>
          <a:p>
            <a:r>
              <a:rPr lang="ru-RU" sz="2400" b="1" dirty="0">
                <a:latin typeface="+mn-lt"/>
              </a:rPr>
              <a:t>КРУПНЕЙШИЕ НАЛОГОПЛАТЕЛЬЩИКИ ГОРОДСКОГО ПОСЕЛЕНИЯ ГОРОД БЛАГОВЕЩЕНСК МУНИЦИПАЛЬНОГО РАЙОНА</a:t>
            </a:r>
            <a:endParaRPr lang="ru-RU" altLang="ru-RU" sz="2400" dirty="0">
              <a:latin typeface="+mn-lt"/>
              <a:cs typeface="Times New Roman" pitchFamily="18" charset="0"/>
            </a:endParaRPr>
          </a:p>
        </p:txBody>
      </p:sp>
      <p:pic>
        <p:nvPicPr>
          <p:cNvPr id="14339" name="Рисунок 18"/>
          <p:cNvPicPr>
            <a:picLocks noChangeAspect="1"/>
          </p:cNvPicPr>
          <p:nvPr/>
        </p:nvPicPr>
        <p:blipFill>
          <a:blip r:embed="rId2"/>
          <a:srcRect/>
          <a:stretch>
            <a:fillRect/>
          </a:stretch>
        </p:blipFill>
        <p:spPr bwMode="auto">
          <a:xfrm>
            <a:off x="31750" y="1498600"/>
            <a:ext cx="9144000" cy="4752975"/>
          </a:xfrm>
          <a:prstGeom prst="rect">
            <a:avLst/>
          </a:prstGeom>
          <a:noFill/>
          <a:ln w="9525">
            <a:noFill/>
            <a:miter lim="800000"/>
            <a:headEnd/>
            <a:tailEnd/>
          </a:ln>
        </p:spPr>
      </p:pic>
      <p:pic>
        <p:nvPicPr>
          <p:cNvPr id="14340" name="Рисунок 21"/>
          <p:cNvPicPr>
            <a:picLocks noChangeAspect="1"/>
          </p:cNvPicPr>
          <p:nvPr/>
        </p:nvPicPr>
        <p:blipFill>
          <a:blip r:embed="rId3"/>
          <a:srcRect/>
          <a:stretch>
            <a:fillRect/>
          </a:stretch>
        </p:blipFill>
        <p:spPr bwMode="auto">
          <a:xfrm>
            <a:off x="5173663" y="4729163"/>
            <a:ext cx="2854325" cy="2076450"/>
          </a:xfrm>
          <a:prstGeom prst="rect">
            <a:avLst/>
          </a:prstGeom>
          <a:noFill/>
          <a:ln w="9525">
            <a:noFill/>
            <a:miter lim="800000"/>
            <a:headEnd/>
            <a:tailEnd/>
          </a:ln>
        </p:spPr>
      </p:pic>
      <p:sp>
        <p:nvSpPr>
          <p:cNvPr id="30" name="TextBox 29"/>
          <p:cNvSpPr txBox="1"/>
          <p:nvPr/>
        </p:nvSpPr>
        <p:spPr>
          <a:xfrm>
            <a:off x="6626225" y="2355850"/>
            <a:ext cx="1008063" cy="230188"/>
          </a:xfrm>
          <a:prstGeom prst="rect">
            <a:avLst/>
          </a:prstGeom>
          <a:solidFill>
            <a:schemeClr val="bg1">
              <a:lumMod val="95000"/>
            </a:schemeClr>
          </a:solidFill>
        </p:spPr>
        <p:txBody>
          <a:bodyPr>
            <a:spAutoFit/>
          </a:bodyPr>
          <a:lstStyle/>
          <a:p>
            <a:pPr>
              <a:defRPr/>
            </a:pPr>
            <a:endParaRPr lang="ru-RU" sz="900" b="1" dirty="0">
              <a:latin typeface="Times New Roman" panose="02020603050405020304" pitchFamily="18" charset="0"/>
              <a:cs typeface="Times New Roman" panose="02020603050405020304" pitchFamily="18" charset="0"/>
            </a:endParaRPr>
          </a:p>
        </p:txBody>
      </p:sp>
      <p:cxnSp>
        <p:nvCxnSpPr>
          <p:cNvPr id="63" name="Скругленная соединительная линия 62"/>
          <p:cNvCxnSpPr/>
          <p:nvPr/>
        </p:nvCxnSpPr>
        <p:spPr>
          <a:xfrm flipV="1">
            <a:off x="5867400" y="5397500"/>
            <a:ext cx="217488" cy="396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Соединительная линия уступом 7"/>
          <p:cNvCxnSpPr/>
          <p:nvPr/>
        </p:nvCxnSpPr>
        <p:spPr>
          <a:xfrm>
            <a:off x="3348038" y="2727325"/>
            <a:ext cx="476250" cy="300038"/>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Соединительная линия уступом 13"/>
          <p:cNvCxnSpPr/>
          <p:nvPr/>
        </p:nvCxnSpPr>
        <p:spPr>
          <a:xfrm rot="16200000" flipH="1">
            <a:off x="4975225" y="2805113"/>
            <a:ext cx="396875" cy="180975"/>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Соединительная линия уступом 43"/>
          <p:cNvCxnSpPr>
            <a:stCxn id="25" idx="3"/>
          </p:cNvCxnSpPr>
          <p:nvPr/>
        </p:nvCxnSpPr>
        <p:spPr>
          <a:xfrm flipV="1">
            <a:off x="2173288" y="5351463"/>
            <a:ext cx="373062" cy="80962"/>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Соединительная линия уступом 54"/>
          <p:cNvCxnSpPr/>
          <p:nvPr/>
        </p:nvCxnSpPr>
        <p:spPr>
          <a:xfrm flipV="1">
            <a:off x="2252663" y="6365875"/>
            <a:ext cx="739775" cy="268288"/>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Стрелка вниз 63"/>
          <p:cNvSpPr/>
          <p:nvPr/>
        </p:nvSpPr>
        <p:spPr>
          <a:xfrm>
            <a:off x="6323013" y="3686175"/>
            <a:ext cx="550862" cy="822325"/>
          </a:xfrm>
          <a:prstGeom prst="down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Стрелка вправо 65"/>
          <p:cNvSpPr/>
          <p:nvPr/>
        </p:nvSpPr>
        <p:spPr>
          <a:xfrm>
            <a:off x="4572000" y="4956175"/>
            <a:ext cx="1008063" cy="560388"/>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57" name="TextBox 1"/>
          <p:cNvSpPr txBox="1">
            <a:spLocks noChangeArrowheads="1"/>
          </p:cNvSpPr>
          <p:nvPr/>
        </p:nvSpPr>
        <p:spPr bwMode="auto">
          <a:xfrm>
            <a:off x="6156325" y="5965825"/>
            <a:ext cx="1439863" cy="400050"/>
          </a:xfrm>
          <a:prstGeom prst="rect">
            <a:avLst/>
          </a:prstGeom>
          <a:noFill/>
          <a:ln w="9525">
            <a:noFill/>
            <a:miter lim="800000"/>
            <a:headEnd/>
            <a:tailEnd/>
          </a:ln>
        </p:spPr>
        <p:txBody>
          <a:bodyPr>
            <a:spAutoFit/>
          </a:bodyPr>
          <a:lstStyle/>
          <a:p>
            <a:r>
              <a:rPr lang="ru-RU" altLang="ru-RU" sz="2000">
                <a:solidFill>
                  <a:schemeClr val="bg1"/>
                </a:solidFill>
              </a:rPr>
              <a:t>БЮДЖЕТ</a:t>
            </a:r>
          </a:p>
        </p:txBody>
      </p:sp>
      <p:pic>
        <p:nvPicPr>
          <p:cNvPr id="14358" name="Picture 3" descr="D:\Рабочий стол\4.jpg"/>
          <p:cNvPicPr>
            <a:picLocks noChangeAspect="1" noChangeArrowheads="1"/>
          </p:cNvPicPr>
          <p:nvPr/>
        </p:nvPicPr>
        <p:blipFill>
          <a:blip r:embed="rId4"/>
          <a:srcRect/>
          <a:stretch>
            <a:fillRect/>
          </a:stretch>
        </p:blipFill>
        <p:spPr bwMode="auto">
          <a:xfrm>
            <a:off x="1588" y="3067050"/>
            <a:ext cx="2038350" cy="1419225"/>
          </a:xfrm>
          <a:prstGeom prst="rect">
            <a:avLst/>
          </a:prstGeom>
          <a:noFill/>
          <a:ln w="9525">
            <a:noFill/>
            <a:miter lim="800000"/>
            <a:headEnd/>
            <a:tailEnd/>
          </a:ln>
        </p:spPr>
      </p:pic>
      <p:sp>
        <p:nvSpPr>
          <p:cNvPr id="24" name="TextBox 23"/>
          <p:cNvSpPr txBox="1"/>
          <p:nvPr/>
        </p:nvSpPr>
        <p:spPr>
          <a:xfrm>
            <a:off x="138113" y="4208463"/>
            <a:ext cx="1765300" cy="247650"/>
          </a:xfrm>
          <a:prstGeom prst="rect">
            <a:avLst/>
          </a:prstGeom>
          <a:solidFill>
            <a:schemeClr val="bg1">
              <a:lumMod val="95000"/>
            </a:schemeClr>
          </a:solidFill>
          <a:ln>
            <a:solidFill>
              <a:schemeClr val="bg1"/>
            </a:solidFill>
          </a:ln>
        </p:spPr>
        <p:txBody>
          <a:bodyPr>
            <a:spAutoFit/>
          </a:bodyPr>
          <a:lstStyle/>
          <a:p>
            <a:pPr>
              <a:defRPr/>
            </a:pPr>
            <a:r>
              <a:rPr lang="ru-RU" sz="1000" b="1" dirty="0">
                <a:latin typeface="Times New Roman" panose="02020603050405020304" pitchFamily="18" charset="0"/>
                <a:cs typeface="Times New Roman" panose="02020603050405020304" pitchFamily="18" charset="0"/>
              </a:rPr>
              <a:t>ООО «БГК»</a:t>
            </a:r>
          </a:p>
        </p:txBody>
      </p:sp>
      <p:pic>
        <p:nvPicPr>
          <p:cNvPr id="14361" name="Picture 6" descr="1"/>
          <p:cNvPicPr>
            <a:picLocks noChangeAspect="1" noChangeArrowheads="1"/>
          </p:cNvPicPr>
          <p:nvPr/>
        </p:nvPicPr>
        <p:blipFill>
          <a:blip r:embed="rId5"/>
          <a:srcRect/>
          <a:stretch>
            <a:fillRect/>
          </a:stretch>
        </p:blipFill>
        <p:spPr bwMode="auto">
          <a:xfrm>
            <a:off x="-6350" y="1476375"/>
            <a:ext cx="2311400" cy="1639888"/>
          </a:xfrm>
          <a:prstGeom prst="rect">
            <a:avLst/>
          </a:prstGeom>
          <a:noFill/>
          <a:ln w="9525">
            <a:noFill/>
            <a:miter lim="800000"/>
            <a:headEnd/>
            <a:tailEnd/>
          </a:ln>
        </p:spPr>
      </p:pic>
      <p:sp>
        <p:nvSpPr>
          <p:cNvPr id="23" name="TextBox 22"/>
          <p:cNvSpPr txBox="1"/>
          <p:nvPr/>
        </p:nvSpPr>
        <p:spPr>
          <a:xfrm>
            <a:off x="757238" y="2771775"/>
            <a:ext cx="1439862" cy="246063"/>
          </a:xfrm>
          <a:prstGeom prst="rect">
            <a:avLst/>
          </a:prstGeom>
          <a:solidFill>
            <a:schemeClr val="bg1">
              <a:lumMod val="95000"/>
            </a:schemeClr>
          </a:solidFill>
        </p:spPr>
        <p:txBody>
          <a:bodyPr>
            <a:spAutoFit/>
          </a:bodyPr>
          <a:lstStyle/>
          <a:p>
            <a:pPr>
              <a:defRPr/>
            </a:pPr>
            <a:r>
              <a:rPr lang="ru-RU" sz="1000" b="1" dirty="0">
                <a:latin typeface="Times New Roman" panose="02020603050405020304" pitchFamily="18" charset="0"/>
                <a:cs typeface="Times New Roman" panose="02020603050405020304" pitchFamily="18" charset="0"/>
              </a:rPr>
              <a:t>ОАО «ПОЛИЭФ»</a:t>
            </a:r>
          </a:p>
        </p:txBody>
      </p:sp>
      <p:cxnSp>
        <p:nvCxnSpPr>
          <p:cNvPr id="37" name="Соединительная линия уступом 36"/>
          <p:cNvCxnSpPr/>
          <p:nvPr/>
        </p:nvCxnSpPr>
        <p:spPr>
          <a:xfrm>
            <a:off x="1887538" y="4276725"/>
            <a:ext cx="569912" cy="209550"/>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p:nvPr/>
        </p:nvCxnSpPr>
        <p:spPr>
          <a:xfrm>
            <a:off x="2193925" y="2901950"/>
            <a:ext cx="723900" cy="446088"/>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7634288" y="1450975"/>
            <a:ext cx="1541462" cy="1543050"/>
          </a:xfrm>
          <a:prstGeom prst="ellipse">
            <a:avLst/>
          </a:prstGeom>
          <a:blipFill rotWithShape="0">
            <a:blip r:embed="rId6" cstate="prin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p:cNvSpPr txBox="1"/>
          <p:nvPr/>
        </p:nvSpPr>
        <p:spPr>
          <a:xfrm>
            <a:off x="7659688" y="2584450"/>
            <a:ext cx="1328737" cy="230188"/>
          </a:xfrm>
          <a:prstGeom prst="rect">
            <a:avLst/>
          </a:prstGeom>
          <a:solidFill>
            <a:schemeClr val="bg1">
              <a:lumMod val="95000"/>
            </a:schemeClr>
          </a:solidFill>
        </p:spPr>
        <p:txBody>
          <a:bodyPr>
            <a:spAutoFit/>
          </a:bodyPr>
          <a:lstStyle/>
          <a:p>
            <a:pPr algn="ctr">
              <a:defRPr/>
            </a:pPr>
            <a:r>
              <a:rPr lang="ru-RU" sz="900" b="1" dirty="0">
                <a:latin typeface="Arial" pitchFamily="34" charset="0"/>
                <a:cs typeface="Arial" pitchFamily="34" charset="0"/>
              </a:rPr>
              <a:t>ООО «ВАРК»</a:t>
            </a:r>
          </a:p>
        </p:txBody>
      </p:sp>
      <p:pic>
        <p:nvPicPr>
          <p:cNvPr id="14367" name="Picture 41" descr="ÐÐÐ£Ð Ð Ð ÐÐ»Ð°Ð³Ð¾Ð²ÐµÑÐµÐ½ÑÐºÐ°Ñ Ð¦Ð Ð"/>
          <p:cNvPicPr>
            <a:picLocks noChangeAspect="1" noChangeArrowheads="1"/>
          </p:cNvPicPr>
          <p:nvPr/>
        </p:nvPicPr>
        <p:blipFill>
          <a:blip r:embed="rId7"/>
          <a:srcRect/>
          <a:stretch>
            <a:fillRect/>
          </a:stretch>
        </p:blipFill>
        <p:spPr bwMode="auto">
          <a:xfrm>
            <a:off x="-6350" y="4486275"/>
            <a:ext cx="1841500" cy="1212850"/>
          </a:xfrm>
          <a:prstGeom prst="rect">
            <a:avLst/>
          </a:prstGeom>
          <a:noFill/>
          <a:ln w="9525">
            <a:noFill/>
            <a:miter lim="800000"/>
            <a:headEnd/>
            <a:tailEnd/>
          </a:ln>
        </p:spPr>
      </p:pic>
      <p:pic>
        <p:nvPicPr>
          <p:cNvPr id="14368" name="Picture 6" descr="http://gdb.rferl.org/B27E69B4-1F88-4560-9449-E9AAE675A0FB_mw1024_mh1024_s.jpg"/>
          <p:cNvPicPr>
            <a:picLocks noGrp="1" noChangeAspect="1" noChangeArrowheads="1"/>
          </p:cNvPicPr>
          <p:nvPr>
            <p:ph sz="quarter" idx="4294967295"/>
          </p:nvPr>
        </p:nvPicPr>
        <p:blipFill>
          <a:blip r:embed="rId8"/>
          <a:srcRect/>
          <a:stretch>
            <a:fillRect/>
          </a:stretch>
        </p:blipFill>
        <p:spPr>
          <a:xfrm>
            <a:off x="3987800" y="1450975"/>
            <a:ext cx="1728788" cy="1287463"/>
          </a:xfrm>
        </p:spPr>
      </p:pic>
      <p:sp>
        <p:nvSpPr>
          <p:cNvPr id="29" name="TextBox 28"/>
          <p:cNvSpPr txBox="1"/>
          <p:nvPr/>
        </p:nvSpPr>
        <p:spPr>
          <a:xfrm>
            <a:off x="4113213" y="2300288"/>
            <a:ext cx="1474787" cy="400050"/>
          </a:xfrm>
          <a:prstGeom prst="rect">
            <a:avLst/>
          </a:prstGeom>
          <a:solidFill>
            <a:schemeClr val="bg1">
              <a:lumMod val="95000"/>
            </a:schemeClr>
          </a:solidFill>
        </p:spPr>
        <p:txBody>
          <a:bodyPr>
            <a:spAutoFit/>
          </a:bodyPr>
          <a:lstStyle/>
          <a:p>
            <a:pPr algn="ctr">
              <a:defRPr/>
            </a:pPr>
            <a:r>
              <a:rPr lang="ru-RU" sz="1000" b="1" dirty="0">
                <a:latin typeface="Times New Roman" panose="02020603050405020304" pitchFamily="18" charset="0"/>
                <a:cs typeface="Times New Roman" panose="02020603050405020304" pitchFamily="18" charset="0"/>
              </a:rPr>
              <a:t>ОАО «</a:t>
            </a:r>
            <a:r>
              <a:rPr lang="ru-RU" sz="1000" b="1" dirty="0" err="1">
                <a:latin typeface="Times New Roman" panose="02020603050405020304" pitchFamily="18" charset="0"/>
                <a:cs typeface="Times New Roman" panose="02020603050405020304" pitchFamily="18" charset="0"/>
              </a:rPr>
              <a:t>Турбаслинские</a:t>
            </a:r>
            <a:r>
              <a:rPr lang="ru-RU" sz="1000" b="1" dirty="0">
                <a:latin typeface="Times New Roman" panose="02020603050405020304" pitchFamily="18" charset="0"/>
                <a:cs typeface="Times New Roman" panose="02020603050405020304" pitchFamily="18" charset="0"/>
              </a:rPr>
              <a:t> бройлеры»</a:t>
            </a:r>
          </a:p>
        </p:txBody>
      </p:sp>
      <p:pic>
        <p:nvPicPr>
          <p:cNvPr id="14370" name="Picture 7"/>
          <p:cNvPicPr>
            <a:picLocks noChangeAspect="1" noChangeArrowheads="1"/>
          </p:cNvPicPr>
          <p:nvPr/>
        </p:nvPicPr>
        <p:blipFill>
          <a:blip r:embed="rId9"/>
          <a:srcRect/>
          <a:stretch>
            <a:fillRect/>
          </a:stretch>
        </p:blipFill>
        <p:spPr bwMode="auto">
          <a:xfrm>
            <a:off x="2271713" y="1462088"/>
            <a:ext cx="1716087" cy="1254125"/>
          </a:xfrm>
          <a:prstGeom prst="rect">
            <a:avLst/>
          </a:prstGeom>
          <a:noFill/>
          <a:ln w="9525">
            <a:noFill/>
            <a:miter lim="800000"/>
            <a:headEnd/>
            <a:tailEnd/>
          </a:ln>
        </p:spPr>
      </p:pic>
      <p:pic>
        <p:nvPicPr>
          <p:cNvPr id="14371" name="Picture 7" descr="Продукция">
            <a:hlinkClick r:id="rId10"/>
          </p:cNvPr>
          <p:cNvPicPr>
            <a:picLocks noChangeAspect="1" noChangeArrowheads="1"/>
          </p:cNvPicPr>
          <p:nvPr/>
        </p:nvPicPr>
        <p:blipFill>
          <a:blip r:embed="rId11"/>
          <a:srcRect/>
          <a:stretch>
            <a:fillRect/>
          </a:stretch>
        </p:blipFill>
        <p:spPr bwMode="auto">
          <a:xfrm>
            <a:off x="5716588" y="1450975"/>
            <a:ext cx="2003425" cy="1284288"/>
          </a:xfrm>
          <a:prstGeom prst="rect">
            <a:avLst/>
          </a:prstGeom>
          <a:noFill/>
          <a:ln w="9525">
            <a:noFill/>
            <a:miter lim="800000"/>
            <a:headEnd/>
            <a:tailEnd/>
          </a:ln>
        </p:spPr>
      </p:pic>
      <p:sp>
        <p:nvSpPr>
          <p:cNvPr id="28" name="TextBox 27"/>
          <p:cNvSpPr txBox="1"/>
          <p:nvPr/>
        </p:nvSpPr>
        <p:spPr>
          <a:xfrm>
            <a:off x="2341563" y="2432050"/>
            <a:ext cx="1541462" cy="246063"/>
          </a:xfrm>
          <a:prstGeom prst="rect">
            <a:avLst/>
          </a:prstGeom>
          <a:solidFill>
            <a:schemeClr val="bg1">
              <a:lumMod val="95000"/>
            </a:schemeClr>
          </a:solidFill>
        </p:spPr>
        <p:txBody>
          <a:bodyPr>
            <a:spAutoFit/>
          </a:bodyPr>
          <a:lstStyle/>
          <a:p>
            <a:pPr algn="ctr">
              <a:defRPr/>
            </a:pPr>
            <a:r>
              <a:rPr lang="ru-RU" sz="1000" b="1" dirty="0">
                <a:latin typeface="Times New Roman" panose="02020603050405020304" pitchFamily="18" charset="0"/>
                <a:cs typeface="Times New Roman" panose="02020603050405020304" pitchFamily="18" charset="0"/>
              </a:rPr>
              <a:t>ООО «</a:t>
            </a:r>
            <a:r>
              <a:rPr lang="ru-RU" sz="1000" b="1" dirty="0" err="1">
                <a:latin typeface="Times New Roman" panose="02020603050405020304" pitchFamily="18" charset="0"/>
                <a:cs typeface="Times New Roman" panose="02020603050405020304" pitchFamily="18" charset="0"/>
              </a:rPr>
              <a:t>Агидель</a:t>
            </a:r>
            <a:r>
              <a:rPr lang="ru-RU" sz="1000" b="1" dirty="0">
                <a:latin typeface="Times New Roman" panose="02020603050405020304" pitchFamily="18" charset="0"/>
                <a:cs typeface="Times New Roman" panose="02020603050405020304" pitchFamily="18" charset="0"/>
              </a:rPr>
              <a:t>»</a:t>
            </a:r>
          </a:p>
        </p:txBody>
      </p:sp>
      <p:sp>
        <p:nvSpPr>
          <p:cNvPr id="56" name="TextBox 55"/>
          <p:cNvSpPr txBox="1"/>
          <p:nvPr/>
        </p:nvSpPr>
        <p:spPr>
          <a:xfrm>
            <a:off x="5975350" y="2271713"/>
            <a:ext cx="1608138" cy="246221"/>
          </a:xfrm>
          <a:prstGeom prst="rect">
            <a:avLst/>
          </a:prstGeom>
          <a:solidFill>
            <a:schemeClr val="bg1">
              <a:lumMod val="95000"/>
            </a:schemeClr>
          </a:solidFill>
        </p:spPr>
        <p:txBody>
          <a:bodyPr>
            <a:spAutoFit/>
          </a:bodyPr>
          <a:lstStyle/>
          <a:p>
            <a:pPr algn="ctr">
              <a:defRPr/>
            </a:pPr>
            <a:r>
              <a:rPr lang="ru-RU" sz="1000" b="1" dirty="0">
                <a:latin typeface="Times New Roman" panose="02020603050405020304" pitchFamily="18" charset="0"/>
                <a:cs typeface="Times New Roman" panose="02020603050405020304" pitchFamily="18" charset="0"/>
              </a:rPr>
              <a:t>ПАО «БАЗ»</a:t>
            </a:r>
          </a:p>
        </p:txBody>
      </p:sp>
      <p:cxnSp>
        <p:nvCxnSpPr>
          <p:cNvPr id="20" name="Соединительная линия уступом 19"/>
          <p:cNvCxnSpPr/>
          <p:nvPr/>
        </p:nvCxnSpPr>
        <p:spPr>
          <a:xfrm rot="16200000" flipH="1">
            <a:off x="6558756" y="2815432"/>
            <a:ext cx="479425" cy="122238"/>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Соединительная линия уступом 41"/>
          <p:cNvCxnSpPr>
            <a:stCxn id="31" idx="2"/>
          </p:cNvCxnSpPr>
          <p:nvPr/>
        </p:nvCxnSpPr>
        <p:spPr>
          <a:xfrm rot="5400000">
            <a:off x="8079582" y="3026569"/>
            <a:ext cx="457200" cy="33337"/>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4376" name="Picture 43" descr="ÐÐ°ÑÑÐ¸Ð½ÐºÐ¸ Ð¿Ð¾ Ð·Ð°Ð¿ÑÐ¾ÑÑ ÐÐÐ &quot;ÐÐ°Ð·Ð¿ÑÐ¾Ð¼ÑÑÐ°Ð½ÑÐ³Ð°Ð· Ð£ÑÐ°&quot;"/>
          <p:cNvPicPr>
            <a:picLocks noChangeAspect="1" noChangeArrowheads="1"/>
          </p:cNvPicPr>
          <p:nvPr/>
        </p:nvPicPr>
        <p:blipFill>
          <a:blip r:embed="rId12"/>
          <a:srcRect/>
          <a:stretch>
            <a:fillRect/>
          </a:stretch>
        </p:blipFill>
        <p:spPr bwMode="auto">
          <a:xfrm>
            <a:off x="1588" y="5699125"/>
            <a:ext cx="1728787" cy="1158875"/>
          </a:xfrm>
          <a:prstGeom prst="rect">
            <a:avLst/>
          </a:prstGeom>
          <a:noFill/>
          <a:ln w="9525">
            <a:noFill/>
            <a:miter lim="800000"/>
            <a:headEnd/>
            <a:tailEnd/>
          </a:ln>
        </p:spPr>
      </p:pic>
      <p:sp>
        <p:nvSpPr>
          <p:cNvPr id="25" name="TextBox 24"/>
          <p:cNvSpPr txBox="1"/>
          <p:nvPr/>
        </p:nvSpPr>
        <p:spPr>
          <a:xfrm>
            <a:off x="1588" y="5308600"/>
            <a:ext cx="2171700" cy="246063"/>
          </a:xfrm>
          <a:prstGeom prst="rect">
            <a:avLst/>
          </a:prstGeom>
          <a:solidFill>
            <a:schemeClr val="bg1">
              <a:lumMod val="95000"/>
            </a:schemeClr>
          </a:solidFill>
        </p:spPr>
        <p:txBody>
          <a:bodyPr>
            <a:spAutoFit/>
          </a:bodyPr>
          <a:lstStyle/>
          <a:p>
            <a:pPr>
              <a:defRPr/>
            </a:pPr>
            <a:r>
              <a:rPr lang="ru-RU" sz="1000" b="1" dirty="0">
                <a:latin typeface="Times New Roman" panose="02020603050405020304" pitchFamily="18" charset="0"/>
                <a:cs typeface="Times New Roman" panose="02020603050405020304" pitchFamily="18" charset="0"/>
              </a:rPr>
              <a:t>ГБУЗ  РБ «Благовещенский ЦРБ</a:t>
            </a:r>
          </a:p>
        </p:txBody>
      </p:sp>
      <p:sp>
        <p:nvSpPr>
          <p:cNvPr id="65" name="TextBox 64"/>
          <p:cNvSpPr txBox="1"/>
          <p:nvPr/>
        </p:nvSpPr>
        <p:spPr>
          <a:xfrm>
            <a:off x="-3175" y="6497638"/>
            <a:ext cx="2232025" cy="246062"/>
          </a:xfrm>
          <a:prstGeom prst="rect">
            <a:avLst/>
          </a:prstGeom>
          <a:solidFill>
            <a:schemeClr val="bg1">
              <a:lumMod val="95000"/>
            </a:schemeClr>
          </a:solidFill>
          <a:ln>
            <a:solidFill>
              <a:schemeClr val="bg1"/>
            </a:solidFill>
          </a:ln>
        </p:spPr>
        <p:txBody>
          <a:bodyPr>
            <a:spAutoFit/>
          </a:bodyPr>
          <a:lstStyle/>
          <a:p>
            <a:pPr algn="just">
              <a:defRPr/>
            </a:pPr>
            <a:r>
              <a:rPr lang="ru-RU" sz="1000" b="1" dirty="0">
                <a:latin typeface="Arial" pitchFamily="34" charset="0"/>
                <a:cs typeface="Arial" pitchFamily="34" charset="0"/>
              </a:rPr>
              <a:t>ООО "</a:t>
            </a:r>
            <a:r>
              <a:rPr lang="ru-RU" sz="1000" b="1" dirty="0" err="1">
                <a:latin typeface="+mn-lt"/>
                <a:cs typeface="Arial" pitchFamily="34" charset="0"/>
              </a:rPr>
              <a:t>Газпромтрансгаз</a:t>
            </a:r>
            <a:r>
              <a:rPr lang="ru-RU" sz="1000" b="1" dirty="0">
                <a:latin typeface="Arial" pitchFamily="34" charset="0"/>
                <a:cs typeface="Arial" pitchFamily="34" charset="0"/>
              </a:rPr>
              <a:t> Уфа" </a:t>
            </a:r>
            <a:endParaRPr lang="ru-RU" sz="10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14297</TotalTime>
  <Words>2858</Words>
  <Application>Microsoft Office PowerPoint</Application>
  <PresentationFormat>Экран (4:3)</PresentationFormat>
  <Paragraphs>733</Paragraphs>
  <Slides>26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宋体</vt:lpstr>
      <vt:lpstr>Arial</vt:lpstr>
      <vt:lpstr>Arial Rounded MT Bold</vt:lpstr>
      <vt:lpstr>Book Antiqua</vt:lpstr>
      <vt:lpstr>Calibri</vt:lpstr>
      <vt:lpstr>Times New Roman</vt:lpstr>
      <vt:lpstr>Wingdings</vt:lpstr>
      <vt:lpstr>Тема Office</vt:lpstr>
      <vt:lpstr>Презентация PowerPoint</vt:lpstr>
      <vt:lpstr>Презентация PowerPoint</vt:lpstr>
      <vt:lpstr>Глоссарий</vt:lpstr>
      <vt:lpstr>Бюджет – это план доходов и расходов на определенный период</vt:lpstr>
      <vt:lpstr> БЛАГОВЕЩЕНСКЙ РАЙОН СЕГОДНЯ  </vt:lpstr>
      <vt:lpstr>ОСНОВНЫЕ НАПРАВЛЕНИЯ БЮДЖЕТНОЙ ПОЛИТИКИ</vt:lpstr>
      <vt:lpstr>ОСНОВНЫЕ НАПРАВЛЕНИЯ БЮДЖЕТНОЙ ПОЛИТИКИ</vt:lpstr>
      <vt:lpstr>ОСНОВНЫЕ НАПРАВЛЕНИЯ БЮДЖЕТНОЙ ПОЛИТИКИ</vt:lpstr>
      <vt:lpstr>КРУПНЕЙШИЕ НАЛОГОПЛАТЕЛЬЩИКИ ГОРОДСКОГО ПОСЕЛЕНИЯ ГОРОД БЛАГОВЕЩЕНСК МУНИЦИПАЛЬНОГО РАЙОНА</vt:lpstr>
      <vt:lpstr>Социально-экономическое развитие и  основные характеристики бюджета  городского поселения город Благовещенск муниципального района Благовещенский район Республики Башкортостан</vt:lpstr>
      <vt:lpstr>Прогноз основных характеристик  бюджета городского поселения город Благовещенск муниципального района  Благовещенский район Республики Башкортостан  на 2023 год и на плановый период 2024 и 2025 годов</vt:lpstr>
      <vt:lpstr>Муниципальный долг </vt:lpstr>
      <vt:lpstr>ОСНОВНЫЕ НАПРАВЛЕНИЯ ДОЛГОВОЙ ПОЛИТИКИ</vt:lpstr>
      <vt:lpstr>ОСНОВНЫЕ НАПРАВЛЕНИЯ НАЛОГОВОЙ ПОЛИТИКИ </vt:lpstr>
      <vt:lpstr>ОСНОВНЫЕ НАПРАВЛЕНИЯ НАЛОГОВОЙ ПОЛИТИКИ </vt:lpstr>
      <vt:lpstr>ОСНОВНЫЕ НАПРАВЛЕНИЯ НАЛОГОВОЙ ПОЛИТИКИ </vt:lpstr>
      <vt:lpstr>Доходы бюджета городского поселения город Благовещенск  муниципального района Благовещенский район, млн. рублей</vt:lpstr>
      <vt:lpstr>Структура доходной части бюджета городского поселения город Благовещенск  муниципального района Благовещенский район на 2023 год и на плановый период 2024 и 2025 годов, %</vt:lpstr>
      <vt:lpstr>Структура налоговых и неналоговых доходов бюджета городского поселения город Благовещенск  муниципального района Благовещенский район на 2023 год и на плановый период 2024 и 2025 годов, %</vt:lpstr>
      <vt:lpstr>Безвозмездные поступления из бюджетов других уровней, тыс. рублей</vt:lpstr>
      <vt:lpstr>Основные параметры бюджета городского поселения город Благовещенск  муниципального района Благовещенский район на 2023 год и на плановый период 2024 и 2025 годов, тыс. рублей</vt:lpstr>
      <vt:lpstr>Презентация PowerPoint</vt:lpstr>
      <vt:lpstr>Презентация PowerPoint</vt:lpstr>
      <vt:lpstr>Презентация PowerPoint</vt:lpstr>
      <vt:lpstr>   По подразделу 0501 « Жилищное хозяйство» предусмотрены средства на уплату взносов на капитальный ремонт в отношении помещений, находящихся в государственной или муниципальной собственности, на прочие мероприятия по комплексному развитию систем коммунальной инфраструктуры городского поселения город Благовещенск муниципального района Благовещенский район Республики Башкортостан По подразделу 0502 «Коммунальное хозяйство» предусмотрены средства предоставление субсидии в целях возмещения недополученных доходов , связанных с оказанием услуг бань, в связи с разницей в тарифах, превышением себестоимости одной помывки по отношению к утвержденному тарифу. По подразделу 0503 «Благоустройство» предусмотрены средства: на софинансирование программ формирования современной городской среды; на реализацию проектов по комплексному обустройству дворовых территорий городского поселения город Благовещенск муниципального района Республики Башкортостан «Башкирские дворики»; на благоустройство территории городского поселения город Благовещенск муниципального района Республики Башкортостан  </vt:lpstr>
      <vt:lpstr> По данному разделу планируются средства на разработку проектной документации, капитальному ремонту и реконструкцию гидротехнического сооружения пруда на реке Потеха городского поселения город Благовещенск муниципального района Благовещенский район Республики Башкортостан, а также на разработку схем территориального планирования городского поселения город Благовещенск муниципального района Благовещенский район Республики Башкортостан.</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об исполнении бюджета муниципального района МЕЛЕУЗОВСКИЙ РАЙОН</dc:title>
  <dc:creator>User</dc:creator>
  <cp:lastModifiedBy>User</cp:lastModifiedBy>
  <cp:revision>853</cp:revision>
  <cp:lastPrinted>2022-11-29T05:59:30Z</cp:lastPrinted>
  <dcterms:created xsi:type="dcterms:W3CDTF">2009-05-14T04:54:50Z</dcterms:created>
  <dcterms:modified xsi:type="dcterms:W3CDTF">2023-03-15T08:33:57Z</dcterms:modified>
</cp:coreProperties>
</file>