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55" r:id="rId1"/>
  </p:sldMasterIdLst>
  <p:notesMasterIdLst>
    <p:notesMasterId r:id="rId19"/>
  </p:notesMasterIdLst>
  <p:sldIdLst>
    <p:sldId id="265" r:id="rId2"/>
    <p:sldId id="330" r:id="rId3"/>
    <p:sldId id="323" r:id="rId4"/>
    <p:sldId id="324" r:id="rId5"/>
    <p:sldId id="745" r:id="rId6"/>
    <p:sldId id="744" r:id="rId7"/>
    <p:sldId id="325" r:id="rId8"/>
    <p:sldId id="317" r:id="rId9"/>
    <p:sldId id="319" r:id="rId10"/>
    <p:sldId id="321" r:id="rId11"/>
    <p:sldId id="287" r:id="rId12"/>
    <p:sldId id="299" r:id="rId13"/>
    <p:sldId id="301" r:id="rId14"/>
    <p:sldId id="315" r:id="rId15"/>
    <p:sldId id="305" r:id="rId16"/>
    <p:sldId id="322" r:id="rId17"/>
    <p:sldId id="318" r:id="rId18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C2AF"/>
    <a:srgbClr val="054A9D"/>
    <a:srgbClr val="D6BDBC"/>
    <a:srgbClr val="CCC0CE"/>
    <a:srgbClr val="BF9897"/>
    <a:srgbClr val="556147"/>
    <a:srgbClr val="4999F9"/>
    <a:srgbClr val="E5FC5E"/>
    <a:srgbClr val="AF0D24"/>
    <a:srgbClr val="E88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16471035916079"/>
          <c:y val="8.1030450647181243E-2"/>
          <c:w val="0.7213319673330818"/>
          <c:h val="0.80534673423108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69767117330821E-3"/>
                  <c:y val="6.8813592281494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E5-4740-88DA-94C119C49830}"/>
                </c:ext>
              </c:extLst>
            </c:dLbl>
            <c:dLbl>
              <c:idx val="1"/>
              <c:layout>
                <c:manualLayout>
                  <c:x val="-1.4869888475836474E-3"/>
                  <c:y val="6.3317669464890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E5-4740-88DA-94C119C49830}"/>
                </c:ext>
              </c:extLst>
            </c:dLbl>
            <c:dLbl>
              <c:idx val="2"/>
              <c:layout>
                <c:manualLayout>
                  <c:x val="0"/>
                  <c:y val="0.10672493933503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E5-4740-88DA-94C119C49830}"/>
                </c:ext>
              </c:extLst>
            </c:dLbl>
            <c:dLbl>
              <c:idx val="3"/>
              <c:layout>
                <c:manualLayout>
                  <c:x val="-2.1951987986478811E-2"/>
                  <c:y val="6.9471694601177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E5-4740-88DA-94C119C49830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2022</c:v>
                </c:pt>
                <c:pt idx="1">
                  <c:v>Прогноз 2023</c:v>
                </c:pt>
                <c:pt idx="2">
                  <c:v>Прогноз 2024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164986.4</c:v>
                </c:pt>
                <c:pt idx="1">
                  <c:v>147634</c:v>
                </c:pt>
                <c:pt idx="2">
                  <c:v>150420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E5-4740-88DA-94C119C498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4.2437919929246759E-3"/>
                  <c:y val="0.1068963221179129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E5-4740-88DA-94C119C49830}"/>
                </c:ext>
              </c:extLst>
            </c:dLbl>
            <c:dLbl>
              <c:idx val="1"/>
              <c:layout>
                <c:manualLayout>
                  <c:x val="-2.9739776951672892E-3"/>
                  <c:y val="0.20658511432655263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E5-4740-88DA-94C119C49830}"/>
                </c:ext>
              </c:extLst>
            </c:dLbl>
            <c:dLbl>
              <c:idx val="2"/>
              <c:layout>
                <c:manualLayout>
                  <c:x val="7.2992440626971728E-3"/>
                  <c:y val="0.2296584148189736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E5-4740-88DA-94C119C49830}"/>
                </c:ext>
              </c:extLst>
            </c:dLbl>
            <c:dLbl>
              <c:idx val="3"/>
              <c:layout>
                <c:manualLayout>
                  <c:x val="1.613972063551472E-2"/>
                  <c:y val="0.27394592021961212"/>
                </c:manualLayout>
              </c:layout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E5-4740-88DA-94C119C49830}"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1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2022</c:v>
                </c:pt>
                <c:pt idx="1">
                  <c:v>Прогноз 2023</c:v>
                </c:pt>
                <c:pt idx="2">
                  <c:v>Прогноз 2024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164986.4</c:v>
                </c:pt>
                <c:pt idx="1">
                  <c:v>147634</c:v>
                </c:pt>
                <c:pt idx="2">
                  <c:v>150420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4E5-4740-88DA-94C119C49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679552"/>
        <c:axId val="194681088"/>
      </c:barChart>
      <c:catAx>
        <c:axId val="194679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94681088"/>
        <c:crosses val="autoZero"/>
        <c:auto val="1"/>
        <c:lblAlgn val="ctr"/>
        <c:lblOffset val="100"/>
        <c:noMultiLvlLbl val="0"/>
      </c:catAx>
      <c:valAx>
        <c:axId val="19468108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946795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879394674001394"/>
          <c:y val="9.9695073563254882E-2"/>
          <c:w val="0.42712275094441643"/>
          <c:h val="0.850162481946450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2022 год</c:v>
                </c:pt>
                <c:pt idx="1">
                  <c:v>прогноз на 2023 год</c:v>
                </c:pt>
                <c:pt idx="2">
                  <c:v>прогноз на 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70.830372557684271</c:v>
                </c:pt>
                <c:pt idx="1">
                  <c:v>86.596583442838366</c:v>
                </c:pt>
                <c:pt idx="2">
                  <c:v>86.779018747506981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85-4EA2-9A39-811DC30045F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2022 год</c:v>
                </c:pt>
                <c:pt idx="1">
                  <c:v>прогноз на 2023 год</c:v>
                </c:pt>
                <c:pt idx="2">
                  <c:v>прогноз на 2024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12.235552054132684</c:v>
                </c:pt>
                <c:pt idx="1">
                  <c:v>13.403416557161629</c:v>
                </c:pt>
                <c:pt idx="2">
                  <c:v>13.220981252493019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85-4EA2-9A39-811DC30045F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2022 год</c:v>
                </c:pt>
                <c:pt idx="1">
                  <c:v>прогноз на 2023 год</c:v>
                </c:pt>
                <c:pt idx="2">
                  <c:v>прогноз на 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16.934075388183036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85-4EA2-9A39-811DC3004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618432"/>
        <c:axId val="127624320"/>
      </c:barChart>
      <c:catAx>
        <c:axId val="1276184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27624320"/>
        <c:crosses val="autoZero"/>
        <c:auto val="1"/>
        <c:lblAlgn val="ctr"/>
        <c:lblOffset val="100"/>
        <c:noMultiLvlLbl val="0"/>
      </c:catAx>
      <c:valAx>
        <c:axId val="127624320"/>
        <c:scaling>
          <c:orientation val="minMax"/>
        </c:scaling>
        <c:delete val="0"/>
        <c:axPos val="t"/>
        <c:majorGridlines/>
        <c:numFmt formatCode="0.0" sourceLinked="1"/>
        <c:majorTickMark val="out"/>
        <c:minorTickMark val="none"/>
        <c:tickLblPos val="nextTo"/>
        <c:crossAx val="1276184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2022 год</c:v>
                </c:pt>
                <c:pt idx="1">
                  <c:v>прогноз на 2023 год</c:v>
                </c:pt>
                <c:pt idx="2">
                  <c:v>прогноз на 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51.135920027727607</c:v>
                </c:pt>
                <c:pt idx="1">
                  <c:v>50.816884999390389</c:v>
                </c:pt>
                <c:pt idx="2">
                  <c:v>50.714000797766253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0-4B59-9F74-956BD1D5E86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2022 год</c:v>
                </c:pt>
                <c:pt idx="1">
                  <c:v>прогноз на 2023 год</c:v>
                </c:pt>
                <c:pt idx="2">
                  <c:v>прогноз на 2024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3.8067093525967275</c:v>
                </c:pt>
                <c:pt idx="1">
                  <c:v>3.5337388406464636</c:v>
                </c:pt>
                <c:pt idx="2">
                  <c:v>3.5719984044674913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70-4B59-9F74-956BD1D5E86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2022 год</c:v>
                </c:pt>
                <c:pt idx="1">
                  <c:v>прогноз на 2023 год</c:v>
                </c:pt>
                <c:pt idx="2">
                  <c:v>прогноз на 2024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10.803553512468305</c:v>
                </c:pt>
                <c:pt idx="1">
                  <c:v>10.02885514176951</c:v>
                </c:pt>
                <c:pt idx="2">
                  <c:v>9.8464299960111692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70-4B59-9F74-956BD1D5E86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реализации  муниципального имущества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2022 год</c:v>
                </c:pt>
                <c:pt idx="1">
                  <c:v>прогноз на 2023 год</c:v>
                </c:pt>
                <c:pt idx="2">
                  <c:v>прогноз на 2024 год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3.308341998212299</c:v>
                </c:pt>
                <c:pt idx="1">
                  <c:v>2.8001679829849491</c:v>
                </c:pt>
                <c:pt idx="2">
                  <c:v>2.8107964366440634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70-4B59-9F74-956BD1D5E86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2022 год</c:v>
                </c:pt>
                <c:pt idx="1">
                  <c:v>прогноз на 2023 год</c:v>
                </c:pt>
                <c:pt idx="2">
                  <c:v>прогноз на 2024 год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21.202867618891261</c:v>
                </c:pt>
                <c:pt idx="1">
                  <c:v>24.296571250524948</c:v>
                </c:pt>
                <c:pt idx="2">
                  <c:v>24.624385055178834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70-4B59-9F74-956BD1D5E86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прогноз на 2022 год</c:v>
                </c:pt>
                <c:pt idx="1">
                  <c:v>прогноз на 2023 год</c:v>
                </c:pt>
                <c:pt idx="2">
                  <c:v>прогноз на 2024 год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9.0983053320928882</c:v>
                </c:pt>
                <c:pt idx="1">
                  <c:v>7.925003725429101</c:v>
                </c:pt>
                <c:pt idx="2">
                  <c:v>7.8447015024597793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170-4B59-9F74-956BD1D5E8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77886575"/>
        <c:axId val="1778832287"/>
      </c:barChart>
      <c:catAx>
        <c:axId val="20778865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8832287"/>
        <c:crosses val="autoZero"/>
        <c:auto val="1"/>
        <c:lblAlgn val="ctr"/>
        <c:lblOffset val="100"/>
        <c:noMultiLvlLbl val="0"/>
      </c:catAx>
      <c:valAx>
        <c:axId val="17788322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7886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491528246476594"/>
          <c:w val="0.5022709399053541"/>
          <c:h val="0.779163893955741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dLbls>
            <c:dLbl>
              <c:idx val="0"/>
              <c:layout>
                <c:manualLayout>
                  <c:x val="-7.6399832577471669E-2"/>
                  <c:y val="7.521314878743697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EC-46BC-99E3-A142D756AFE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EC-46BC-99E3-A142D756AF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Субсидии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26538.9</c:v>
                </c:pt>
                <c:pt idx="1">
                  <c:v>1400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EC-46BC-99E3-A142D756AF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г.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Субсидии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EC-46BC-99E3-A142D756AF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 г.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Субсидии</c:v>
                </c:pt>
                <c:pt idx="1">
                  <c:v>Иные межбюджетные трансферты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2EC-46BC-99E3-A142D756A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"/>
        <c:holeSize val="10"/>
      </c:doughnutChart>
    </c:plotArea>
    <c:legend>
      <c:legendPos val="r"/>
      <c:layout>
        <c:manualLayout>
          <c:xMode val="edge"/>
          <c:yMode val="edge"/>
          <c:x val="0.57722398825173249"/>
          <c:y val="0.34546703937644496"/>
          <c:w val="0.29086008580751638"/>
          <c:h val="0.431153139067694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08485110473923E-2"/>
          <c:y val="3.3766095649470702E-2"/>
          <c:w val="0.54689120019208692"/>
          <c:h val="0.942857376593206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dLbls>
            <c:dLbl>
              <c:idx val="0"/>
              <c:layout>
                <c:manualLayout>
                  <c:x val="-2.9143694015996446E-3"/>
                  <c:y val="-5.54108675836607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23-400A-AC03-E518E2AA7914}"/>
                </c:ext>
              </c:extLst>
            </c:dLbl>
            <c:dLbl>
              <c:idx val="2"/>
              <c:layout>
                <c:manualLayout>
                  <c:x val="3.2058063417595983E-2"/>
                  <c:y val="3.0014219941149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23-400A-AC03-E518E2AA79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Другие вопросы в области национальной экономики</c:v>
                </c:pt>
                <c:pt idx="1">
                  <c:v>Жилищное хозяйство</c:v>
                </c:pt>
                <c:pt idx="2">
                  <c:v>Коммунальное хозяйство</c:v>
                </c:pt>
                <c:pt idx="3">
                  <c:v>Благоустройство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2064.8000000000002</c:v>
                </c:pt>
                <c:pt idx="1">
                  <c:v>3000</c:v>
                </c:pt>
                <c:pt idx="2">
                  <c:v>2300</c:v>
                </c:pt>
                <c:pt idx="3">
                  <c:v>43768.6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F9-4A9E-B776-757B7F1133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116722559835229"/>
          <c:y val="3.8483647431266359E-2"/>
          <c:w val="0.32883277440164782"/>
          <c:h val="0.464457964275988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08485110473923E-2"/>
          <c:y val="3.3766095649470702E-2"/>
          <c:w val="0.54689120019208692"/>
          <c:h val="0.942857376593206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2019год</c:v>
                </c:pt>
              </c:strCache>
            </c:strRef>
          </c:tx>
          <c:spPr>
            <a:solidFill>
              <a:srgbClr val="054A9D"/>
            </a:solidFill>
          </c:spPr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F610-4174-983B-ED0234AE5F4D}"/>
              </c:ext>
            </c:extLst>
          </c:dPt>
          <c:dPt>
            <c:idx val="1"/>
            <c:bubble3D val="0"/>
            <c:spPr>
              <a:solidFill>
                <a:srgbClr val="5EC2AF"/>
              </a:solidFill>
            </c:spPr>
            <c:extLst>
              <c:ext xmlns:c16="http://schemas.microsoft.com/office/drawing/2014/chart" uri="{C3380CC4-5D6E-409C-BE32-E72D297353CC}">
                <c16:uniqueId val="{00000003-F610-4174-983B-ED0234AE5F4D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F610-4174-983B-ED0234AE5F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Национальная безопасность и правоохранительная деятельность </c:v>
                </c:pt>
                <c:pt idx="1">
                  <c:v>Охрана окружающей среды</c:v>
                </c:pt>
                <c:pt idx="2">
                  <c:v>Средства массовой информации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1316.8</c:v>
                </c:pt>
                <c:pt idx="1">
                  <c:v>400</c:v>
                </c:pt>
                <c:pt idx="2">
                  <c:v>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10-4174-983B-ED0234AE5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6595378590354"/>
          <c:y val="1.5395785938074353E-2"/>
          <c:w val="0.34340462140964606"/>
          <c:h val="0.66301357311743936"/>
        </c:manualLayout>
      </c:layout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547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1"/>
            <a:ext cx="2972547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46125"/>
            <a:ext cx="4975225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5756"/>
            <a:ext cx="5487041" cy="447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313"/>
            <a:ext cx="2972547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8313"/>
            <a:ext cx="2972547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1F9CC00-75AD-4E24-A29F-5C0606E21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9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1B908E-B975-46CC-A421-CB5ACFBB6E9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F9CC00-75AD-4E24-A29F-5C0606E2165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C42EE0-751B-4DF3-BF39-B9BEEE18E9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CAA75-C7F4-437D-94D2-880D64DD43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5BF65-2EAB-4760-95AA-7D97C0D382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4CFBD-DB38-491C-BBBB-0A9B44D09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29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9BF6B-DAF0-46C4-B086-178A7177BF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DB2A1-D49D-4679-8DF6-77BC95D82E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F0B3E-26C5-4F95-B027-3E06AF7B44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37369-2E34-4672-832B-81956D97EF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4DB62-57A2-468A-AC08-1721C66439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6FDEA-5B86-4D41-9FB4-F94B87C09C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5B7B8-A7FD-4F62-B5B8-F74DC870B5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99014-BEEE-4EDA-B918-80B1AD8701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D7D3C3-F6F8-4836-8040-38BE1E99E1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  <p:sldLayoutId id="2147484168" r:id="rId13"/>
    <p:sldLayoutId id="214748416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25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6.png"/><Relationship Id="rId18" Type="http://schemas.microsoft.com/office/2007/relationships/hdphoto" Target="../media/hdphoto11.wdp"/><Relationship Id="rId3" Type="http://schemas.openxmlformats.org/officeDocument/2006/relationships/image" Target="../media/image27.png"/><Relationship Id="rId7" Type="http://schemas.openxmlformats.org/officeDocument/2006/relationships/image" Target="../media/image24.png"/><Relationship Id="rId12" Type="http://schemas.microsoft.com/office/2007/relationships/hdphoto" Target="../media/hdphoto5.wdp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microsoft.com/office/2007/relationships/hdphoto" Target="../media/hdphoto10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11" Type="http://schemas.openxmlformats.org/officeDocument/2006/relationships/image" Target="../media/image25.png"/><Relationship Id="rId5" Type="http://schemas.openxmlformats.org/officeDocument/2006/relationships/image" Target="../media/image28.png"/><Relationship Id="rId15" Type="http://schemas.openxmlformats.org/officeDocument/2006/relationships/image" Target="../media/image30.png"/><Relationship Id="rId10" Type="http://schemas.microsoft.com/office/2007/relationships/hdphoto" Target="../media/hdphoto9.wdp"/><Relationship Id="rId4" Type="http://schemas.microsoft.com/office/2007/relationships/hdphoto" Target="../media/hdphoto7.wdp"/><Relationship Id="rId9" Type="http://schemas.openxmlformats.org/officeDocument/2006/relationships/image" Target="../media/image29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http://bazrb.ru/sites/bazrb.ru/files/imagecache/watermarked/Produkciya.jpg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0" y="1124744"/>
            <a:ext cx="892971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Бюджет для граждан, разработанный на основе</a:t>
            </a:r>
          </a:p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Решения Совета городского поселения город Благовещенск муниципального района Благовещенский район Республики Башкортостан</a:t>
            </a:r>
          </a:p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«О бюджете муниципального района Благовещенский район Республики Башкортостан на 2022 год и на плановый период 2023 и 2024 годов»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6" name="Picture 7" descr="blagovk">
            <a:extLst>
              <a:ext uri="{FF2B5EF4-FFF2-40B4-BE49-F238E27FC236}">
                <a16:creationId xmlns:a16="http://schemas.microsoft.com/office/drawing/2014/main" id="{612DFCE7-936D-4C66-96B3-5AAE83C8B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9738" y="0"/>
            <a:ext cx="111601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1"/>
            <a:ext cx="8858312" cy="105726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параметры бюджета городского поселения город Благовещенск муниципального района Благовещенский район на 2022 год и на плановый период 2023 и 2024 годов, </a:t>
            </a:r>
            <a:r>
              <a:rPr lang="ru-RU" sz="2800" b="1" dirty="0">
                <a:latin typeface="+mn-lt"/>
              </a:rPr>
              <a:t>тыс. рублей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79657743"/>
              </p:ext>
            </p:extLst>
          </p:nvPr>
        </p:nvGraphicFramePr>
        <p:xfrm>
          <a:off x="142844" y="1357298"/>
          <a:ext cx="8699531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4CFBD-DB38-491C-BBBB-0A9B44D0910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4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2844" y="214290"/>
            <a:ext cx="8858311" cy="100013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Структура доходной части проекта бюджета городского поселения город Благовещенск муниципального района Благовещенский район на 2022 год и на плановый период 2023 и 2024 годов, %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077230458"/>
              </p:ext>
            </p:extLst>
          </p:nvPr>
        </p:nvGraphicFramePr>
        <p:xfrm>
          <a:off x="251520" y="1556792"/>
          <a:ext cx="860619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4CFBD-DB38-491C-BBBB-0A9B44D0910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05156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городского поселения город Благовещенск муниципального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Благовещенский район на 2022 год и на плановый период 2023 и 2024 годов, %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9BF6B-DAF0-46C4-B086-178A7177BFD0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63F17A64-BE38-42D2-BC7B-B66E203F9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5169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142852"/>
            <a:ext cx="8183880" cy="71435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Безвозмездные поступления из бюджетов других уровней, тыс. рублей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6761762"/>
              </p:ext>
            </p:extLst>
          </p:nvPr>
        </p:nvGraphicFramePr>
        <p:xfrm>
          <a:off x="250001" y="857232"/>
          <a:ext cx="864399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59666"/>
              </p:ext>
            </p:extLst>
          </p:nvPr>
        </p:nvGraphicFramePr>
        <p:xfrm>
          <a:off x="3995935" y="908720"/>
          <a:ext cx="4671801" cy="135283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7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7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2022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2023 год (проект)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2024 год (проект)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434"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27 938 ,91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9BF6B-DAF0-46C4-B086-178A7177BFD0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85786" y="1071546"/>
            <a:ext cx="2685785" cy="1219319"/>
          </a:xfrm>
          <a:custGeom>
            <a:avLst/>
            <a:gdLst/>
            <a:ahLst/>
            <a:cxnLst/>
            <a:rect l="l" t="t" r="r" b="b"/>
            <a:pathLst>
              <a:path w="2324735" h="2576829">
                <a:moveTo>
                  <a:pt x="1543659" y="0"/>
                </a:moveTo>
                <a:lnTo>
                  <a:pt x="1587234" y="21260"/>
                </a:lnTo>
                <a:lnTo>
                  <a:pt x="1629707" y="43868"/>
                </a:lnTo>
                <a:lnTo>
                  <a:pt x="1671064" y="67786"/>
                </a:lnTo>
                <a:lnTo>
                  <a:pt x="1711291" y="92976"/>
                </a:lnTo>
                <a:lnTo>
                  <a:pt x="1750375" y="119399"/>
                </a:lnTo>
                <a:lnTo>
                  <a:pt x="1788301" y="147019"/>
                </a:lnTo>
                <a:lnTo>
                  <a:pt x="1825056" y="175796"/>
                </a:lnTo>
                <a:lnTo>
                  <a:pt x="1860625" y="205692"/>
                </a:lnTo>
                <a:lnTo>
                  <a:pt x="1894996" y="236671"/>
                </a:lnTo>
                <a:lnTo>
                  <a:pt x="1928154" y="268693"/>
                </a:lnTo>
                <a:lnTo>
                  <a:pt x="1960085" y="301721"/>
                </a:lnTo>
                <a:lnTo>
                  <a:pt x="1990775" y="335717"/>
                </a:lnTo>
                <a:lnTo>
                  <a:pt x="2020212" y="370643"/>
                </a:lnTo>
                <a:lnTo>
                  <a:pt x="2048380" y="406461"/>
                </a:lnTo>
                <a:lnTo>
                  <a:pt x="2075266" y="443132"/>
                </a:lnTo>
                <a:lnTo>
                  <a:pt x="2100856" y="480619"/>
                </a:lnTo>
                <a:lnTo>
                  <a:pt x="2125137" y="518884"/>
                </a:lnTo>
                <a:lnTo>
                  <a:pt x="2148093" y="557889"/>
                </a:lnTo>
                <a:lnTo>
                  <a:pt x="2169713" y="597596"/>
                </a:lnTo>
                <a:lnTo>
                  <a:pt x="2189981" y="637967"/>
                </a:lnTo>
                <a:lnTo>
                  <a:pt x="2208884" y="678963"/>
                </a:lnTo>
                <a:lnTo>
                  <a:pt x="2226409" y="720548"/>
                </a:lnTo>
                <a:lnTo>
                  <a:pt x="2242540" y="762682"/>
                </a:lnTo>
                <a:lnTo>
                  <a:pt x="2257265" y="805328"/>
                </a:lnTo>
                <a:lnTo>
                  <a:pt x="2270569" y="848448"/>
                </a:lnTo>
                <a:lnTo>
                  <a:pt x="2282440" y="892005"/>
                </a:lnTo>
                <a:lnTo>
                  <a:pt x="2292862" y="935959"/>
                </a:lnTo>
                <a:lnTo>
                  <a:pt x="2301822" y="980272"/>
                </a:lnTo>
                <a:lnTo>
                  <a:pt x="2309306" y="1024908"/>
                </a:lnTo>
                <a:lnTo>
                  <a:pt x="2315301" y="1069828"/>
                </a:lnTo>
                <a:lnTo>
                  <a:pt x="2319792" y="1114994"/>
                </a:lnTo>
                <a:lnTo>
                  <a:pt x="2322766" y="1160368"/>
                </a:lnTo>
                <a:lnTo>
                  <a:pt x="2324208" y="1205911"/>
                </a:lnTo>
                <a:lnTo>
                  <a:pt x="2324106" y="1251587"/>
                </a:lnTo>
                <a:lnTo>
                  <a:pt x="2322445" y="1297357"/>
                </a:lnTo>
                <a:lnTo>
                  <a:pt x="2319211" y="1343182"/>
                </a:lnTo>
                <a:lnTo>
                  <a:pt x="2314390" y="1389026"/>
                </a:lnTo>
                <a:lnTo>
                  <a:pt x="2307969" y="1434850"/>
                </a:lnTo>
                <a:lnTo>
                  <a:pt x="2299934" y="1480615"/>
                </a:lnTo>
                <a:lnTo>
                  <a:pt x="2290271" y="1526285"/>
                </a:lnTo>
                <a:lnTo>
                  <a:pt x="2278966" y="1571821"/>
                </a:lnTo>
                <a:lnTo>
                  <a:pt x="2266005" y="1617185"/>
                </a:lnTo>
                <a:lnTo>
                  <a:pt x="2251375" y="1662338"/>
                </a:lnTo>
                <a:lnTo>
                  <a:pt x="2235061" y="1707244"/>
                </a:lnTo>
                <a:lnTo>
                  <a:pt x="2217050" y="1751864"/>
                </a:lnTo>
                <a:lnTo>
                  <a:pt x="2197328" y="1796160"/>
                </a:lnTo>
                <a:lnTo>
                  <a:pt x="2176068" y="1839736"/>
                </a:lnTo>
                <a:lnTo>
                  <a:pt x="2153459" y="1882208"/>
                </a:lnTo>
                <a:lnTo>
                  <a:pt x="2129541" y="1923565"/>
                </a:lnTo>
                <a:lnTo>
                  <a:pt x="2104352" y="1963793"/>
                </a:lnTo>
                <a:lnTo>
                  <a:pt x="2077928" y="2002876"/>
                </a:lnTo>
                <a:lnTo>
                  <a:pt x="2050309" y="2040803"/>
                </a:lnTo>
                <a:lnTo>
                  <a:pt x="2021532" y="2077557"/>
                </a:lnTo>
                <a:lnTo>
                  <a:pt x="1991635" y="2113127"/>
                </a:lnTo>
                <a:lnTo>
                  <a:pt x="1960657" y="2147498"/>
                </a:lnTo>
                <a:lnTo>
                  <a:pt x="1928634" y="2180656"/>
                </a:lnTo>
                <a:lnTo>
                  <a:pt x="1895606" y="2212588"/>
                </a:lnTo>
                <a:lnTo>
                  <a:pt x="1861610" y="2243279"/>
                </a:lnTo>
                <a:lnTo>
                  <a:pt x="1826685" y="2272716"/>
                </a:lnTo>
                <a:lnTo>
                  <a:pt x="1790867" y="2300885"/>
                </a:lnTo>
                <a:lnTo>
                  <a:pt x="1754196" y="2327772"/>
                </a:lnTo>
                <a:lnTo>
                  <a:pt x="1716709" y="2353363"/>
                </a:lnTo>
                <a:lnTo>
                  <a:pt x="1678444" y="2377644"/>
                </a:lnTo>
                <a:lnTo>
                  <a:pt x="1639439" y="2400602"/>
                </a:lnTo>
                <a:lnTo>
                  <a:pt x="1599732" y="2422223"/>
                </a:lnTo>
                <a:lnTo>
                  <a:pt x="1559362" y="2442493"/>
                </a:lnTo>
                <a:lnTo>
                  <a:pt x="1518365" y="2461398"/>
                </a:lnTo>
                <a:lnTo>
                  <a:pt x="1476781" y="2478924"/>
                </a:lnTo>
                <a:lnTo>
                  <a:pt x="1434647" y="2495057"/>
                </a:lnTo>
                <a:lnTo>
                  <a:pt x="1392001" y="2509784"/>
                </a:lnTo>
                <a:lnTo>
                  <a:pt x="1348881" y="2523091"/>
                </a:lnTo>
                <a:lnTo>
                  <a:pt x="1305325" y="2534964"/>
                </a:lnTo>
                <a:lnTo>
                  <a:pt x="1261372" y="2545389"/>
                </a:lnTo>
                <a:lnTo>
                  <a:pt x="1217058" y="2554352"/>
                </a:lnTo>
                <a:lnTo>
                  <a:pt x="1172423" y="2561839"/>
                </a:lnTo>
                <a:lnTo>
                  <a:pt x="1127503" y="2567837"/>
                </a:lnTo>
                <a:lnTo>
                  <a:pt x="1082338" y="2572332"/>
                </a:lnTo>
                <a:lnTo>
                  <a:pt x="1036964" y="2575310"/>
                </a:lnTo>
                <a:lnTo>
                  <a:pt x="991421" y="2576756"/>
                </a:lnTo>
                <a:lnTo>
                  <a:pt x="945746" y="2576658"/>
                </a:lnTo>
                <a:lnTo>
                  <a:pt x="899977" y="2575002"/>
                </a:lnTo>
                <a:lnTo>
                  <a:pt x="854151" y="2571773"/>
                </a:lnTo>
                <a:lnTo>
                  <a:pt x="808308" y="2566958"/>
                </a:lnTo>
                <a:lnTo>
                  <a:pt x="762485" y="2560542"/>
                </a:lnTo>
                <a:lnTo>
                  <a:pt x="716720" y="2552513"/>
                </a:lnTo>
                <a:lnTo>
                  <a:pt x="671051" y="2542856"/>
                </a:lnTo>
                <a:lnTo>
                  <a:pt x="625516" y="2531557"/>
                </a:lnTo>
                <a:lnTo>
                  <a:pt x="580153" y="2518603"/>
                </a:lnTo>
                <a:lnTo>
                  <a:pt x="534999" y="2503980"/>
                </a:lnTo>
                <a:lnTo>
                  <a:pt x="490094" y="2487674"/>
                </a:lnTo>
                <a:lnTo>
                  <a:pt x="445475" y="2469671"/>
                </a:lnTo>
                <a:lnTo>
                  <a:pt x="401180" y="2449956"/>
                </a:lnTo>
                <a:lnTo>
                  <a:pt x="356569" y="2428126"/>
                </a:lnTo>
                <a:lnTo>
                  <a:pt x="312848" y="2404714"/>
                </a:lnTo>
                <a:lnTo>
                  <a:pt x="270058" y="2379748"/>
                </a:lnTo>
                <a:lnTo>
                  <a:pt x="228238" y="2353254"/>
                </a:lnTo>
                <a:lnTo>
                  <a:pt x="187431" y="2325258"/>
                </a:lnTo>
                <a:lnTo>
                  <a:pt x="147676" y="2295789"/>
                </a:lnTo>
                <a:lnTo>
                  <a:pt x="109015" y="2264871"/>
                </a:lnTo>
                <a:lnTo>
                  <a:pt x="71488" y="2232533"/>
                </a:lnTo>
                <a:lnTo>
                  <a:pt x="35136" y="2198799"/>
                </a:lnTo>
                <a:lnTo>
                  <a:pt x="0" y="2163699"/>
                </a:lnTo>
                <a:lnTo>
                  <a:pt x="486194" y="1694306"/>
                </a:lnTo>
                <a:lnTo>
                  <a:pt x="520941" y="1727846"/>
                </a:lnTo>
                <a:lnTo>
                  <a:pt x="557438" y="1758423"/>
                </a:lnTo>
                <a:lnTo>
                  <a:pt x="595524" y="1786035"/>
                </a:lnTo>
                <a:lnTo>
                  <a:pt x="635038" y="1810680"/>
                </a:lnTo>
                <a:lnTo>
                  <a:pt x="675816" y="1832355"/>
                </a:lnTo>
                <a:lnTo>
                  <a:pt x="717698" y="1851055"/>
                </a:lnTo>
                <a:lnTo>
                  <a:pt x="760522" y="1866779"/>
                </a:lnTo>
                <a:lnTo>
                  <a:pt x="804126" y="1879523"/>
                </a:lnTo>
                <a:lnTo>
                  <a:pt x="848348" y="1889284"/>
                </a:lnTo>
                <a:lnTo>
                  <a:pt x="893026" y="1896060"/>
                </a:lnTo>
                <a:lnTo>
                  <a:pt x="938000" y="1899846"/>
                </a:lnTo>
                <a:lnTo>
                  <a:pt x="983106" y="1900641"/>
                </a:lnTo>
                <a:lnTo>
                  <a:pt x="1028184" y="1898442"/>
                </a:lnTo>
                <a:lnTo>
                  <a:pt x="1073072" y="1893244"/>
                </a:lnTo>
                <a:lnTo>
                  <a:pt x="1117607" y="1885046"/>
                </a:lnTo>
                <a:lnTo>
                  <a:pt x="1161629" y="1873844"/>
                </a:lnTo>
                <a:lnTo>
                  <a:pt x="1204975" y="1859635"/>
                </a:lnTo>
                <a:lnTo>
                  <a:pt x="1247483" y="1842416"/>
                </a:lnTo>
                <a:lnTo>
                  <a:pt x="1288993" y="1822185"/>
                </a:lnTo>
                <a:lnTo>
                  <a:pt x="1329341" y="1798937"/>
                </a:lnTo>
                <a:lnTo>
                  <a:pt x="1368367" y="1772671"/>
                </a:lnTo>
                <a:lnTo>
                  <a:pt x="1405909" y="1743383"/>
                </a:lnTo>
                <a:lnTo>
                  <a:pt x="1441805" y="1711071"/>
                </a:lnTo>
                <a:lnTo>
                  <a:pt x="1475343" y="1676331"/>
                </a:lnTo>
                <a:lnTo>
                  <a:pt x="1505919" y="1639841"/>
                </a:lnTo>
                <a:lnTo>
                  <a:pt x="1533528" y="1601761"/>
                </a:lnTo>
                <a:lnTo>
                  <a:pt x="1558169" y="1562254"/>
                </a:lnTo>
                <a:lnTo>
                  <a:pt x="1579839" y="1521481"/>
                </a:lnTo>
                <a:lnTo>
                  <a:pt x="1598534" y="1479604"/>
                </a:lnTo>
                <a:lnTo>
                  <a:pt x="1614253" y="1436784"/>
                </a:lnTo>
                <a:lnTo>
                  <a:pt x="1626991" y="1393184"/>
                </a:lnTo>
                <a:lnTo>
                  <a:pt x="1636747" y="1348966"/>
                </a:lnTo>
                <a:lnTo>
                  <a:pt x="1643517" y="1304290"/>
                </a:lnTo>
                <a:lnTo>
                  <a:pt x="1647299" y="1259319"/>
                </a:lnTo>
                <a:lnTo>
                  <a:pt x="1648090" y="1214214"/>
                </a:lnTo>
                <a:lnTo>
                  <a:pt x="1645887" y="1169138"/>
                </a:lnTo>
                <a:lnTo>
                  <a:pt x="1640687" y="1124252"/>
                </a:lnTo>
                <a:lnTo>
                  <a:pt x="1632488" y="1079718"/>
                </a:lnTo>
                <a:lnTo>
                  <a:pt x="1621286" y="1035697"/>
                </a:lnTo>
                <a:lnTo>
                  <a:pt x="1607079" y="992352"/>
                </a:lnTo>
                <a:lnTo>
                  <a:pt x="1589864" y="949844"/>
                </a:lnTo>
                <a:lnTo>
                  <a:pt x="1569638" y="908335"/>
                </a:lnTo>
                <a:lnTo>
                  <a:pt x="1546398" y="867986"/>
                </a:lnTo>
                <a:lnTo>
                  <a:pt x="1520142" y="828960"/>
                </a:lnTo>
                <a:lnTo>
                  <a:pt x="1490867" y="791418"/>
                </a:lnTo>
                <a:lnTo>
                  <a:pt x="1458569" y="755523"/>
                </a:lnTo>
                <a:lnTo>
                  <a:pt x="1422827" y="721130"/>
                </a:lnTo>
                <a:lnTo>
                  <a:pt x="1384745" y="689505"/>
                </a:lnTo>
                <a:lnTo>
                  <a:pt x="1344479" y="660763"/>
                </a:lnTo>
                <a:lnTo>
                  <a:pt x="1302190" y="635021"/>
                </a:lnTo>
                <a:lnTo>
                  <a:pt x="1258036" y="612394"/>
                </a:lnTo>
                <a:lnTo>
                  <a:pt x="1543659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28604"/>
            <a:ext cx="2042416" cy="1468060"/>
          </a:xfrm>
          <a:custGeom>
            <a:avLst/>
            <a:gdLst/>
            <a:ahLst/>
            <a:cxnLst/>
            <a:rect l="l" t="t" r="r" b="b"/>
            <a:pathLst>
              <a:path w="1687830" h="2290445">
                <a:moveTo>
                  <a:pt x="379063" y="2290359"/>
                </a:moveTo>
                <a:lnTo>
                  <a:pt x="346005" y="2254895"/>
                </a:lnTo>
                <a:lnTo>
                  <a:pt x="314459" y="2218568"/>
                </a:lnTo>
                <a:lnTo>
                  <a:pt x="284425" y="2181417"/>
                </a:lnTo>
                <a:lnTo>
                  <a:pt x="255902" y="2143484"/>
                </a:lnTo>
                <a:lnTo>
                  <a:pt x="228888" y="2104809"/>
                </a:lnTo>
                <a:lnTo>
                  <a:pt x="203384" y="2065432"/>
                </a:lnTo>
                <a:lnTo>
                  <a:pt x="179388" y="2025393"/>
                </a:lnTo>
                <a:lnTo>
                  <a:pt x="156900" y="1984734"/>
                </a:lnTo>
                <a:lnTo>
                  <a:pt x="135920" y="1943495"/>
                </a:lnTo>
                <a:lnTo>
                  <a:pt x="116446" y="1901715"/>
                </a:lnTo>
                <a:lnTo>
                  <a:pt x="98477" y="1859436"/>
                </a:lnTo>
                <a:lnTo>
                  <a:pt x="82014" y="1816698"/>
                </a:lnTo>
                <a:lnTo>
                  <a:pt x="67055" y="1773541"/>
                </a:lnTo>
                <a:lnTo>
                  <a:pt x="53599" y="1730006"/>
                </a:lnTo>
                <a:lnTo>
                  <a:pt x="41647" y="1686133"/>
                </a:lnTo>
                <a:lnTo>
                  <a:pt x="31196" y="1641963"/>
                </a:lnTo>
                <a:lnTo>
                  <a:pt x="22247" y="1597536"/>
                </a:lnTo>
                <a:lnTo>
                  <a:pt x="14799" y="1552893"/>
                </a:lnTo>
                <a:lnTo>
                  <a:pt x="8851" y="1508073"/>
                </a:lnTo>
                <a:lnTo>
                  <a:pt x="4402" y="1463117"/>
                </a:lnTo>
                <a:lnTo>
                  <a:pt x="1452" y="1418067"/>
                </a:lnTo>
                <a:lnTo>
                  <a:pt x="0" y="1372962"/>
                </a:lnTo>
                <a:lnTo>
                  <a:pt x="44" y="1327842"/>
                </a:lnTo>
                <a:lnTo>
                  <a:pt x="1586" y="1282749"/>
                </a:lnTo>
                <a:lnTo>
                  <a:pt x="4623" y="1237722"/>
                </a:lnTo>
                <a:lnTo>
                  <a:pt x="9155" y="1192802"/>
                </a:lnTo>
                <a:lnTo>
                  <a:pt x="15182" y="1148029"/>
                </a:lnTo>
                <a:lnTo>
                  <a:pt x="22702" y="1103444"/>
                </a:lnTo>
                <a:lnTo>
                  <a:pt x="31715" y="1059088"/>
                </a:lnTo>
                <a:lnTo>
                  <a:pt x="42220" y="1015000"/>
                </a:lnTo>
                <a:lnTo>
                  <a:pt x="54217" y="971222"/>
                </a:lnTo>
                <a:lnTo>
                  <a:pt x="67705" y="927793"/>
                </a:lnTo>
                <a:lnTo>
                  <a:pt x="82683" y="884754"/>
                </a:lnTo>
                <a:lnTo>
                  <a:pt x="99150" y="842145"/>
                </a:lnTo>
                <a:lnTo>
                  <a:pt x="117105" y="800007"/>
                </a:lnTo>
                <a:lnTo>
                  <a:pt x="136549" y="758381"/>
                </a:lnTo>
                <a:lnTo>
                  <a:pt x="157480" y="717307"/>
                </a:lnTo>
                <a:lnTo>
                  <a:pt x="179898" y="676824"/>
                </a:lnTo>
                <a:lnTo>
                  <a:pt x="203801" y="636974"/>
                </a:lnTo>
                <a:lnTo>
                  <a:pt x="229189" y="597798"/>
                </a:lnTo>
                <a:lnTo>
                  <a:pt x="256062" y="559335"/>
                </a:lnTo>
                <a:lnTo>
                  <a:pt x="284418" y="521625"/>
                </a:lnTo>
                <a:lnTo>
                  <a:pt x="314258" y="484710"/>
                </a:lnTo>
                <a:lnTo>
                  <a:pt x="345580" y="448630"/>
                </a:lnTo>
                <a:lnTo>
                  <a:pt x="378383" y="413425"/>
                </a:lnTo>
                <a:lnTo>
                  <a:pt x="412667" y="379136"/>
                </a:lnTo>
                <a:lnTo>
                  <a:pt x="449389" y="344981"/>
                </a:lnTo>
                <a:lnTo>
                  <a:pt x="487174" y="312357"/>
                </a:lnTo>
                <a:lnTo>
                  <a:pt x="525973" y="281277"/>
                </a:lnTo>
                <a:lnTo>
                  <a:pt x="565739" y="251751"/>
                </a:lnTo>
                <a:lnTo>
                  <a:pt x="606425" y="223795"/>
                </a:lnTo>
                <a:lnTo>
                  <a:pt x="647984" y="197419"/>
                </a:lnTo>
                <a:lnTo>
                  <a:pt x="690369" y="172636"/>
                </a:lnTo>
                <a:lnTo>
                  <a:pt x="733532" y="149459"/>
                </a:lnTo>
                <a:lnTo>
                  <a:pt x="777426" y="127901"/>
                </a:lnTo>
                <a:lnTo>
                  <a:pt x="822004" y="107974"/>
                </a:lnTo>
                <a:lnTo>
                  <a:pt x="867219" y="89690"/>
                </a:lnTo>
                <a:lnTo>
                  <a:pt x="913023" y="73062"/>
                </a:lnTo>
                <a:lnTo>
                  <a:pt x="959369" y="58103"/>
                </a:lnTo>
                <a:lnTo>
                  <a:pt x="1006211" y="44825"/>
                </a:lnTo>
                <a:lnTo>
                  <a:pt x="1053500" y="33240"/>
                </a:lnTo>
                <a:lnTo>
                  <a:pt x="1101190" y="23361"/>
                </a:lnTo>
                <a:lnTo>
                  <a:pt x="1149233" y="15202"/>
                </a:lnTo>
                <a:lnTo>
                  <a:pt x="1197582" y="8773"/>
                </a:lnTo>
                <a:lnTo>
                  <a:pt x="1246190" y="4088"/>
                </a:lnTo>
                <a:lnTo>
                  <a:pt x="1295010" y="1159"/>
                </a:lnTo>
                <a:lnTo>
                  <a:pt x="1343994" y="0"/>
                </a:lnTo>
                <a:lnTo>
                  <a:pt x="1393095" y="621"/>
                </a:lnTo>
                <a:lnTo>
                  <a:pt x="1442266" y="3036"/>
                </a:lnTo>
                <a:lnTo>
                  <a:pt x="1491460" y="7258"/>
                </a:lnTo>
                <a:lnTo>
                  <a:pt x="1540630" y="13299"/>
                </a:lnTo>
                <a:lnTo>
                  <a:pt x="1589727" y="21171"/>
                </a:lnTo>
                <a:lnTo>
                  <a:pt x="1638706" y="30887"/>
                </a:lnTo>
                <a:lnTo>
                  <a:pt x="1687518" y="42459"/>
                </a:lnTo>
                <a:lnTo>
                  <a:pt x="1519497" y="697017"/>
                </a:lnTo>
                <a:lnTo>
                  <a:pt x="1472321" y="686657"/>
                </a:lnTo>
                <a:lnTo>
                  <a:pt x="1425208" y="679738"/>
                </a:lnTo>
                <a:lnTo>
                  <a:pt x="1378298" y="676180"/>
                </a:lnTo>
                <a:lnTo>
                  <a:pt x="1331729" y="675899"/>
                </a:lnTo>
                <a:lnTo>
                  <a:pt x="1285640" y="678813"/>
                </a:lnTo>
                <a:lnTo>
                  <a:pt x="1240171" y="684839"/>
                </a:lnTo>
                <a:lnTo>
                  <a:pt x="1195461" y="693895"/>
                </a:lnTo>
                <a:lnTo>
                  <a:pt x="1151649" y="705899"/>
                </a:lnTo>
                <a:lnTo>
                  <a:pt x="1108874" y="720767"/>
                </a:lnTo>
                <a:lnTo>
                  <a:pt x="1067276" y="738418"/>
                </a:lnTo>
                <a:lnTo>
                  <a:pt x="1026993" y="758769"/>
                </a:lnTo>
                <a:lnTo>
                  <a:pt x="988165" y="781737"/>
                </a:lnTo>
                <a:lnTo>
                  <a:pt x="950931" y="807241"/>
                </a:lnTo>
                <a:lnTo>
                  <a:pt x="915430" y="835197"/>
                </a:lnTo>
                <a:lnTo>
                  <a:pt x="881801" y="865523"/>
                </a:lnTo>
                <a:lnTo>
                  <a:pt x="850183" y="898136"/>
                </a:lnTo>
                <a:lnTo>
                  <a:pt x="820716" y="932955"/>
                </a:lnTo>
                <a:lnTo>
                  <a:pt x="793539" y="969896"/>
                </a:lnTo>
                <a:lnTo>
                  <a:pt x="768790" y="1008877"/>
                </a:lnTo>
                <a:lnTo>
                  <a:pt x="746610" y="1049816"/>
                </a:lnTo>
                <a:lnTo>
                  <a:pt x="727136" y="1092630"/>
                </a:lnTo>
                <a:lnTo>
                  <a:pt x="710509" y="1137237"/>
                </a:lnTo>
                <a:lnTo>
                  <a:pt x="696868" y="1183554"/>
                </a:lnTo>
                <a:lnTo>
                  <a:pt x="686226" y="1232450"/>
                </a:lnTo>
                <a:lnTo>
                  <a:pt x="679272" y="1281584"/>
                </a:lnTo>
                <a:lnTo>
                  <a:pt x="675955" y="1330768"/>
                </a:lnTo>
                <a:lnTo>
                  <a:pt x="676227" y="1379812"/>
                </a:lnTo>
                <a:lnTo>
                  <a:pt x="680035" y="1428528"/>
                </a:lnTo>
                <a:lnTo>
                  <a:pt x="687332" y="1476725"/>
                </a:lnTo>
                <a:lnTo>
                  <a:pt x="698066" y="1524216"/>
                </a:lnTo>
                <a:lnTo>
                  <a:pt x="712188" y="1570810"/>
                </a:lnTo>
                <a:lnTo>
                  <a:pt x="729647" y="1616319"/>
                </a:lnTo>
                <a:lnTo>
                  <a:pt x="750394" y="1660554"/>
                </a:lnTo>
                <a:lnTo>
                  <a:pt x="774378" y="1703325"/>
                </a:lnTo>
                <a:lnTo>
                  <a:pt x="801550" y="1744444"/>
                </a:lnTo>
                <a:lnTo>
                  <a:pt x="831860" y="1783721"/>
                </a:lnTo>
                <a:lnTo>
                  <a:pt x="865257" y="1820967"/>
                </a:lnTo>
                <a:lnTo>
                  <a:pt x="379063" y="2290359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28794" y="1571612"/>
            <a:ext cx="487936" cy="446482"/>
          </a:xfrm>
          <a:custGeom>
            <a:avLst/>
            <a:gdLst/>
            <a:ahLst/>
            <a:cxnLst/>
            <a:rect l="l" t="t" r="r" b="b"/>
            <a:pathLst>
              <a:path w="403225" h="696594">
                <a:moveTo>
                  <a:pt x="168021" y="0"/>
                </a:moveTo>
                <a:lnTo>
                  <a:pt x="216232" y="13316"/>
                </a:lnTo>
                <a:lnTo>
                  <a:pt x="263907" y="28413"/>
                </a:lnTo>
                <a:lnTo>
                  <a:pt x="310996" y="45271"/>
                </a:lnTo>
                <a:lnTo>
                  <a:pt x="357452" y="63873"/>
                </a:lnTo>
                <a:lnTo>
                  <a:pt x="403225" y="84200"/>
                </a:lnTo>
                <a:lnTo>
                  <a:pt x="117602" y="696595"/>
                </a:lnTo>
                <a:lnTo>
                  <a:pt x="88939" y="684043"/>
                </a:lnTo>
                <a:lnTo>
                  <a:pt x="59753" y="672861"/>
                </a:lnTo>
                <a:lnTo>
                  <a:pt x="30091" y="663037"/>
                </a:lnTo>
                <a:lnTo>
                  <a:pt x="0" y="654557"/>
                </a:lnTo>
                <a:lnTo>
                  <a:pt x="168021" y="0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 txBox="1"/>
          <p:nvPr/>
        </p:nvSpPr>
        <p:spPr>
          <a:xfrm>
            <a:off x="611560" y="142852"/>
            <a:ext cx="842493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08990" algn="ctr">
              <a:lnSpc>
                <a:spcPts val="1825"/>
              </a:lnSpc>
              <a:spcBef>
                <a:spcPts val="1620"/>
              </a:spcBef>
            </a:pPr>
            <a:r>
              <a:rPr sz="2000" b="1" spc="-10" dirty="0">
                <a:latin typeface="+mn-lt"/>
                <a:cs typeface="Arial"/>
              </a:rPr>
              <a:t>Финансовое </a:t>
            </a:r>
            <a:r>
              <a:rPr sz="2000" b="1" spc="-15" dirty="0">
                <a:latin typeface="+mn-lt"/>
                <a:cs typeface="Arial"/>
              </a:rPr>
              <a:t>обеспечение</a:t>
            </a:r>
            <a:r>
              <a:rPr sz="2000" b="1" spc="40" dirty="0">
                <a:latin typeface="+mn-lt"/>
                <a:cs typeface="Arial"/>
              </a:rPr>
              <a:t> </a:t>
            </a:r>
            <a:r>
              <a:rPr sz="2000" b="1" spc="-10" dirty="0">
                <a:latin typeface="+mn-lt"/>
                <a:cs typeface="Arial"/>
              </a:rPr>
              <a:t>реализации</a:t>
            </a:r>
            <a:r>
              <a:rPr lang="ru-RU" sz="2000" b="1" spc="-10" dirty="0">
                <a:latin typeface="+mn-lt"/>
                <a:cs typeface="Arial"/>
              </a:rPr>
              <a:t>  </a:t>
            </a:r>
            <a:r>
              <a:rPr sz="2000" b="1" spc="-10" dirty="0">
                <a:latin typeface="+mn-lt"/>
                <a:cs typeface="Arial"/>
              </a:rPr>
              <a:t>национальных проектов, </a:t>
            </a:r>
            <a:r>
              <a:rPr lang="ru-RU" sz="2000" b="1" spc="-5" dirty="0">
                <a:latin typeface="+mn-lt"/>
                <a:cs typeface="Arial"/>
              </a:rPr>
              <a:t>тыс.</a:t>
            </a:r>
            <a:r>
              <a:rPr sz="2000" b="1" spc="90" dirty="0">
                <a:latin typeface="+mn-lt"/>
                <a:cs typeface="Arial"/>
              </a:rPr>
              <a:t> </a:t>
            </a:r>
            <a:r>
              <a:rPr sz="2000" b="1" spc="-15" dirty="0">
                <a:latin typeface="+mn-lt"/>
                <a:cs typeface="Arial"/>
              </a:rPr>
              <a:t>рублей</a:t>
            </a:r>
            <a:endParaRPr sz="2000" b="1" dirty="0">
              <a:latin typeface="+mn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lang="ru-RU" sz="1600" spc="-30" dirty="0">
                <a:solidFill>
                  <a:srgbClr val="7E7E7E"/>
                </a:solidFill>
                <a:latin typeface="+mn-lt"/>
                <a:cs typeface="Arial"/>
              </a:rPr>
              <a:t>          </a:t>
            </a:r>
            <a:endParaRPr sz="1600" b="1" dirty="0">
              <a:latin typeface="+mn-lt"/>
              <a:cs typeface="Arial"/>
            </a:endParaRPr>
          </a:p>
        </p:txBody>
      </p:sp>
      <p:sp>
        <p:nvSpPr>
          <p:cNvPr id="201" name="object 190"/>
          <p:cNvSpPr/>
          <p:nvPr/>
        </p:nvSpPr>
        <p:spPr>
          <a:xfrm>
            <a:off x="71406" y="4149080"/>
            <a:ext cx="714380" cy="642942"/>
          </a:xfrm>
          <a:prstGeom prst="rect">
            <a:avLst/>
          </a:prstGeom>
          <a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4" name="object 110"/>
          <p:cNvSpPr/>
          <p:nvPr/>
        </p:nvSpPr>
        <p:spPr>
          <a:xfrm>
            <a:off x="143761" y="3238548"/>
            <a:ext cx="642025" cy="648072"/>
          </a:xfrm>
          <a:prstGeom prst="rect">
            <a:avLst/>
          </a:prstGeom>
          <a:blipFill>
            <a:blip r:embed="rId4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halk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2893116-9B9C-4A65-A947-A646F8E6D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799309"/>
              </p:ext>
            </p:extLst>
          </p:nvPr>
        </p:nvGraphicFramePr>
        <p:xfrm>
          <a:off x="899593" y="713277"/>
          <a:ext cx="7787207" cy="427889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871785">
                  <a:extLst>
                    <a:ext uri="{9D8B030D-6E8A-4147-A177-3AD203B41FA5}">
                      <a16:colId xmlns:a16="http://schemas.microsoft.com/office/drawing/2014/main" val="4153248225"/>
                    </a:ext>
                  </a:extLst>
                </a:gridCol>
                <a:gridCol w="1068570">
                  <a:extLst>
                    <a:ext uri="{9D8B030D-6E8A-4147-A177-3AD203B41FA5}">
                      <a16:colId xmlns:a16="http://schemas.microsoft.com/office/drawing/2014/main" val="2359738308"/>
                    </a:ext>
                  </a:extLst>
                </a:gridCol>
                <a:gridCol w="854856">
                  <a:extLst>
                    <a:ext uri="{9D8B030D-6E8A-4147-A177-3AD203B41FA5}">
                      <a16:colId xmlns:a16="http://schemas.microsoft.com/office/drawing/2014/main" val="974396996"/>
                    </a:ext>
                  </a:extLst>
                </a:gridCol>
                <a:gridCol w="854856">
                  <a:extLst>
                    <a:ext uri="{9D8B030D-6E8A-4147-A177-3AD203B41FA5}">
                      <a16:colId xmlns:a16="http://schemas.microsoft.com/office/drawing/2014/main" val="103314143"/>
                    </a:ext>
                  </a:extLst>
                </a:gridCol>
                <a:gridCol w="1068570">
                  <a:extLst>
                    <a:ext uri="{9D8B030D-6E8A-4147-A177-3AD203B41FA5}">
                      <a16:colId xmlns:a16="http://schemas.microsoft.com/office/drawing/2014/main" val="2856040346"/>
                    </a:ext>
                  </a:extLst>
                </a:gridCol>
                <a:gridCol w="1068570">
                  <a:extLst>
                    <a:ext uri="{9D8B030D-6E8A-4147-A177-3AD203B41FA5}">
                      <a16:colId xmlns:a16="http://schemas.microsoft.com/office/drawing/2014/main" val="324222309"/>
                    </a:ext>
                  </a:extLst>
                </a:gridCol>
              </a:tblGrid>
              <a:tr h="1360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2022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2023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 2024 год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Итого на три года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Итого на три года фед.средств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0381032"/>
                  </a:ext>
                </a:extLst>
              </a:tr>
              <a:tr h="4459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+mn-lt"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2900614"/>
                  </a:ext>
                </a:extLst>
              </a:tr>
              <a:tr h="4459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Итого: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27938,9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0,0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0,0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27938,9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26008,1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4119380"/>
                  </a:ext>
                </a:extLst>
              </a:tr>
              <a:tr h="6912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Национальный проект "Жилье и городская среда"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27938,9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0,0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0,0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27938,9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26008,1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8009416"/>
                  </a:ext>
                </a:extLst>
              </a:tr>
              <a:tr h="6570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Региональный проект "Формирование комфортной городской среды"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27938,9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0,0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0,0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27938,9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26008,1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7245265"/>
                  </a:ext>
                </a:extLst>
              </a:tr>
              <a:tr h="6784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Реализация программ формирования современной городской среды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27938,9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0,0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0,0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>
                          <a:effectLst/>
                        </a:rPr>
                        <a:t>27938,9</a:t>
                      </a:r>
                      <a:endParaRPr lang="ru-RU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26008,1</a:t>
                      </a:r>
                      <a:endParaRPr lang="ru-RU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261679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4836" cy="64294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+mn-lt"/>
                <a:cs typeface="Times New Roman" pitchFamily="18" charset="0"/>
              </a:rPr>
              <a:t>Инфраструктура </a:t>
            </a:r>
            <a:r>
              <a:rPr lang="ru-RU" sz="2700" b="1" dirty="0">
                <a:latin typeface="+mn-lt"/>
              </a:rPr>
              <a:t>экономики и поддержки экономического роста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год, тыс. рублей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4CFBD-DB38-491C-BBBB-0A9B44D0910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75688478"/>
              </p:ext>
            </p:extLst>
          </p:nvPr>
        </p:nvGraphicFramePr>
        <p:xfrm>
          <a:off x="214282" y="1142984"/>
          <a:ext cx="8715436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195736" y="3212976"/>
            <a:ext cx="1672899" cy="1500198"/>
          </a:xfrm>
          <a:prstGeom prst="roundRect">
            <a:avLst>
              <a:gd name="adj" fmla="val 635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317805" y="3670687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+mn-lt"/>
              </a:rPr>
              <a:t>31,1</a:t>
            </a:r>
            <a:r>
              <a:rPr lang="ru-RU" sz="3200" b="1" dirty="0">
                <a:latin typeface="+mn-lt"/>
                <a:cs typeface="Times New Roman" pitchFamily="18" charset="0"/>
              </a:rPr>
              <a:t>%</a:t>
            </a:r>
          </a:p>
        </p:txBody>
      </p:sp>
      <p:sp>
        <p:nvSpPr>
          <p:cNvPr id="8" name="object 177"/>
          <p:cNvSpPr/>
          <p:nvPr/>
        </p:nvSpPr>
        <p:spPr>
          <a:xfrm>
            <a:off x="214282" y="285728"/>
            <a:ext cx="829326" cy="767008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10"/>
          <p:cNvSpPr/>
          <p:nvPr/>
        </p:nvSpPr>
        <p:spPr>
          <a:xfrm>
            <a:off x="142844" y="1214422"/>
            <a:ext cx="857256" cy="702410"/>
          </a:xfrm>
          <a:prstGeom prst="rect">
            <a:avLst/>
          </a:prstGeom>
          <a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4836" cy="64294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  <a:cs typeface="Times New Roman" pitchFamily="18" charset="0"/>
              </a:rPr>
              <a:t>Отдельные направления расходов на 202</a:t>
            </a:r>
            <a:r>
              <a:rPr lang="en-US" sz="2400" b="1" dirty="0">
                <a:latin typeface="+mn-lt"/>
                <a:cs typeface="Times New Roman" pitchFamily="18" charset="0"/>
              </a:rPr>
              <a:t>2</a:t>
            </a:r>
            <a:r>
              <a:rPr lang="ru-RU" sz="2400" b="1" dirty="0">
                <a:latin typeface="+mn-lt"/>
                <a:cs typeface="Times New Roman" pitchFamily="18" charset="0"/>
              </a:rPr>
              <a:t> год, тыс. рублей</a:t>
            </a:r>
            <a:endParaRPr lang="ru-RU" sz="2400" dirty="0"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4CFBD-DB38-491C-BBBB-0A9B44D0910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06247200"/>
              </p:ext>
            </p:extLst>
          </p:nvPr>
        </p:nvGraphicFramePr>
        <p:xfrm>
          <a:off x="214282" y="1142984"/>
          <a:ext cx="8715436" cy="5500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195736" y="3212976"/>
            <a:ext cx="1672899" cy="1500198"/>
          </a:xfrm>
          <a:prstGeom prst="roundRect">
            <a:avLst>
              <a:gd name="adj" fmla="val 6356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55775" y="3670687"/>
            <a:ext cx="1190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+mn-lt"/>
              </a:rPr>
              <a:t>1,4</a:t>
            </a:r>
            <a:r>
              <a:rPr lang="ru-RU" sz="3200" b="1" dirty="0">
                <a:latin typeface="+mn-lt"/>
                <a:cs typeface="Times New Roman" pitchFamily="18" charset="0"/>
              </a:rPr>
              <a:t>%</a:t>
            </a:r>
          </a:p>
        </p:txBody>
      </p:sp>
      <p:sp>
        <p:nvSpPr>
          <p:cNvPr id="10" name="object 241"/>
          <p:cNvSpPr/>
          <p:nvPr/>
        </p:nvSpPr>
        <p:spPr>
          <a:xfrm>
            <a:off x="80187" y="260648"/>
            <a:ext cx="682212" cy="504056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6"/>
          <p:cNvSpPr/>
          <p:nvPr/>
        </p:nvSpPr>
        <p:spPr>
          <a:xfrm>
            <a:off x="80187" y="1008103"/>
            <a:ext cx="683516" cy="432048"/>
          </a:xfrm>
          <a:prstGeom prst="rect">
            <a:avLst/>
          </a:prstGeom>
          <a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98"/>
          <p:cNvSpPr/>
          <p:nvPr/>
        </p:nvSpPr>
        <p:spPr>
          <a:xfrm>
            <a:off x="144861" y="1772816"/>
            <a:ext cx="552863" cy="520586"/>
          </a:xfrm>
          <a:prstGeom prst="rect">
            <a:avLst/>
          </a:prstGeom>
          <a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8487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9"/>
          <p:cNvSpPr txBox="1"/>
          <p:nvPr/>
        </p:nvSpPr>
        <p:spPr>
          <a:xfrm>
            <a:off x="214282" y="142852"/>
            <a:ext cx="8715436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b="1" spc="-25" dirty="0" err="1">
                <a:latin typeface="+mn-lt"/>
                <a:cs typeface="Arial"/>
              </a:rPr>
              <a:t>Расходы</a:t>
            </a:r>
            <a:r>
              <a:rPr b="1" spc="-25" dirty="0">
                <a:latin typeface="+mn-lt"/>
                <a:cs typeface="Arial"/>
              </a:rPr>
              <a:t> </a:t>
            </a:r>
            <a:r>
              <a:rPr lang="ru-RU" b="1" spc="-20" dirty="0">
                <a:latin typeface="+mn-lt"/>
                <a:cs typeface="Arial"/>
              </a:rPr>
              <a:t>бюджета городского поселения город Благовещенск муниципального района Благовещенский район </a:t>
            </a:r>
            <a:r>
              <a:rPr b="1" spc="-20" dirty="0">
                <a:latin typeface="+mn-lt"/>
                <a:cs typeface="Arial"/>
              </a:rPr>
              <a:t>Республики </a:t>
            </a:r>
            <a:r>
              <a:rPr b="1" spc="-15" dirty="0">
                <a:latin typeface="+mn-lt"/>
                <a:cs typeface="Arial"/>
              </a:rPr>
              <a:t>Башкортостан</a:t>
            </a:r>
            <a:r>
              <a:rPr lang="ru-RU" b="1" spc="-15" dirty="0">
                <a:latin typeface="+mn-lt"/>
                <a:cs typeface="Arial"/>
              </a:rPr>
              <a:t> в разрезе отраслей на 2022-2024 годы</a:t>
            </a:r>
            <a:r>
              <a:rPr b="1" spc="-15" dirty="0">
                <a:latin typeface="+mn-lt"/>
                <a:cs typeface="Arial"/>
              </a:rPr>
              <a:t>, </a:t>
            </a:r>
            <a:r>
              <a:rPr lang="ru-RU" b="1" spc="-5" dirty="0">
                <a:latin typeface="+mn-lt"/>
                <a:cs typeface="Arial"/>
              </a:rPr>
              <a:t>тыс.</a:t>
            </a:r>
            <a:r>
              <a:rPr b="1" spc="265" dirty="0">
                <a:latin typeface="+mn-lt"/>
                <a:cs typeface="Arial"/>
              </a:rPr>
              <a:t> </a:t>
            </a:r>
            <a:r>
              <a:rPr b="1" spc="-15" dirty="0">
                <a:latin typeface="+mn-lt"/>
                <a:cs typeface="Arial"/>
              </a:rPr>
              <a:t>рублей</a:t>
            </a:r>
            <a:endParaRPr dirty="0">
              <a:latin typeface="+mn-lt"/>
              <a:cs typeface="Arial"/>
            </a:endParaRPr>
          </a:p>
        </p:txBody>
      </p:sp>
      <p:sp>
        <p:nvSpPr>
          <p:cNvPr id="9" name="object 177"/>
          <p:cNvSpPr/>
          <p:nvPr/>
        </p:nvSpPr>
        <p:spPr>
          <a:xfrm>
            <a:off x="409380" y="3267650"/>
            <a:ext cx="500066" cy="321471"/>
          </a:xfrm>
          <a:prstGeom prst="rect">
            <a:avLst/>
          </a:prstGeom>
          <a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3"/>
          <p:cNvSpPr/>
          <p:nvPr/>
        </p:nvSpPr>
        <p:spPr>
          <a:xfrm>
            <a:off x="483625" y="2445310"/>
            <a:ext cx="351576" cy="312630"/>
          </a:xfrm>
          <a:prstGeom prst="rect">
            <a:avLst/>
          </a:prstGeom>
          <a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241"/>
          <p:cNvSpPr/>
          <p:nvPr/>
        </p:nvSpPr>
        <p:spPr>
          <a:xfrm>
            <a:off x="413399" y="2917474"/>
            <a:ext cx="471106" cy="285751"/>
          </a:xfrm>
          <a:prstGeom prst="rect">
            <a:avLst/>
          </a:prstGeom>
          <a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0"/>
          <p:cNvSpPr/>
          <p:nvPr/>
        </p:nvSpPr>
        <p:spPr>
          <a:xfrm>
            <a:off x="488765" y="3932442"/>
            <a:ext cx="393432" cy="248888"/>
          </a:xfrm>
          <a:prstGeom prst="rect">
            <a:avLst/>
          </a:prstGeom>
          <a:blipFill>
            <a:blip r:embed="rId9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/>
          <p:nvPr/>
        </p:nvSpPr>
        <p:spPr>
          <a:xfrm>
            <a:off x="445099" y="4359119"/>
            <a:ext cx="428628" cy="285752"/>
          </a:xfrm>
          <a:prstGeom prst="rect">
            <a:avLst/>
          </a:prstGeom>
          <a:blipFill>
            <a:blip r:embed="rId11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98"/>
          <p:cNvSpPr/>
          <p:nvPr/>
        </p:nvSpPr>
        <p:spPr>
          <a:xfrm>
            <a:off x="461886" y="4718774"/>
            <a:ext cx="422211" cy="232554"/>
          </a:xfrm>
          <a:prstGeom prst="rect">
            <a:avLst/>
          </a:prstGeom>
          <a:blipFill>
            <a:blip r:embed="rId1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14"/>
          <p:cNvSpPr/>
          <p:nvPr/>
        </p:nvSpPr>
        <p:spPr>
          <a:xfrm>
            <a:off x="449007" y="5522169"/>
            <a:ext cx="447968" cy="288032"/>
          </a:xfrm>
          <a:prstGeom prst="rect">
            <a:avLst/>
          </a:prstGeom>
          <a:blipFill>
            <a:blip r:embed="rId1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15"/>
          <p:cNvSpPr/>
          <p:nvPr/>
        </p:nvSpPr>
        <p:spPr>
          <a:xfrm>
            <a:off x="446885" y="5048941"/>
            <a:ext cx="428628" cy="357190"/>
          </a:xfrm>
          <a:prstGeom prst="rect">
            <a:avLst/>
          </a:prstGeom>
          <a:blipFill>
            <a:blip r:embed="rId1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492219"/>
              </p:ext>
            </p:extLst>
          </p:nvPr>
        </p:nvGraphicFramePr>
        <p:xfrm>
          <a:off x="1051590" y="1346530"/>
          <a:ext cx="7827431" cy="442595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39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3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5666">
                <a:tc rowSpan="2">
                  <a:txBody>
                    <a:bodyPr/>
                    <a:lstStyle/>
                    <a:p>
                      <a:pPr marL="307975" marR="30797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Наименование показателя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Проект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6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50">
                          <a:effectLst/>
                        </a:rPr>
                        <a:t>2022 </a:t>
                      </a:r>
                      <a:r>
                        <a:rPr lang="ru-RU" sz="1400" b="1">
                          <a:effectLst/>
                        </a:rPr>
                        <a:t>год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2023 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effectLst/>
                        </a:rPr>
                        <a:t>2024 год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47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Объем расходов,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164 156,43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146 585,00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149 360,00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047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в том числе: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</a:rPr>
                        <a:t> </a:t>
                      </a:r>
                      <a:endParaRPr lang="ru-RU" sz="1600" b="1" dirty="0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</a:rPr>
                        <a:t> </a:t>
                      </a:r>
                      <a:endParaRPr lang="ru-RU" sz="1600" b="1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+mn-lt"/>
                        </a:rPr>
                        <a:t> </a:t>
                      </a:r>
                      <a:endParaRPr lang="ru-RU" sz="1600" b="1">
                        <a:effectLst/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137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400" b="1" spc="-15" dirty="0">
                          <a:effectLst/>
                        </a:rPr>
                        <a:t>Общегосударственные </a:t>
                      </a:r>
                      <a:r>
                        <a:rPr lang="ru-RU" sz="1400" b="1" dirty="0">
                          <a:effectLst/>
                        </a:rPr>
                        <a:t>вопросы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15 713,40</a:t>
                      </a:r>
                    </a:p>
                  </a:txBody>
                  <a:tcPr marL="9525" marR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18 121,40</a:t>
                      </a:r>
                    </a:p>
                  </a:txBody>
                  <a:tcPr marL="9525" marR="9525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18 503,20</a:t>
                      </a:r>
                    </a:p>
                  </a:txBody>
                  <a:tcPr marL="9525" marR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4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1 316,80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1 365,80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1 365,80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5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Национальная экономика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2 064,79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2 064,79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2 064,79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90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Жилищно-коммунальное хозяйство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49 068,64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25 548,31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24 122,41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047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Охрана окружающей среды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644">
                <a:tc>
                  <a:txBody>
                    <a:bodyPr/>
                    <a:lstStyle/>
                    <a:p>
                      <a:pPr marL="6350">
                        <a:spcAft>
                          <a:spcPts val="0"/>
                        </a:spcAft>
                      </a:pPr>
                      <a:r>
                        <a:rPr lang="ru-RU" sz="1400" b="1" spc="-15">
                          <a:effectLst/>
                        </a:rPr>
                        <a:t>Средства массовой </a:t>
                      </a:r>
                      <a:r>
                        <a:rPr lang="ru-RU" sz="1400" b="1">
                          <a:effectLst/>
                        </a:rPr>
                        <a:t>информации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Межбюджетные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ru-RU" sz="1400" b="1" dirty="0">
                          <a:effectLst/>
                        </a:rPr>
                        <a:t>трансферты общего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характера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2552">
                <a:tc>
                  <a:txBody>
                    <a:bodyPr/>
                    <a:lstStyle/>
                    <a:p>
                      <a:pPr marL="3175" marR="27305">
                        <a:spcAft>
                          <a:spcPts val="0"/>
                        </a:spcAft>
                      </a:pPr>
                      <a:r>
                        <a:rPr lang="ru-RU" sz="1400" b="1" spc="-15">
                          <a:effectLst/>
                        </a:rPr>
                        <a:t>Условно утвержденные </a:t>
                      </a:r>
                      <a:r>
                        <a:rPr lang="ru-RU" sz="1400" b="1">
                          <a:effectLst/>
                        </a:rPr>
                        <a:t>расходы</a:t>
                      </a:r>
                      <a:endParaRPr lang="ru-RU" sz="14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8915" marR="18915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3 690,90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7 521,00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1981200" y="1600200"/>
            <a:ext cx="70104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400" indent="368300" algn="ctr">
              <a:lnSpc>
                <a:spcPts val="1925"/>
              </a:lnSpc>
              <a:spcBef>
                <a:spcPts val="1675"/>
              </a:spcBef>
            </a:pPr>
            <a:r>
              <a:rPr lang="ru-RU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Уважаемые жители города Благовещенск!</a:t>
            </a:r>
          </a:p>
          <a:p>
            <a:pPr marL="25400" indent="368300" algn="ctr">
              <a:lnSpc>
                <a:spcPts val="1925"/>
              </a:lnSpc>
              <a:spcBef>
                <a:spcPts val="1675"/>
              </a:spcBef>
            </a:pPr>
            <a:r>
              <a:rPr lang="ru-RU" sz="1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pPr marL="25400" indent="368300" algn="ctr">
              <a:lnSpc>
                <a:spcPts val="1925"/>
              </a:lnSpc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В настоящее время обеспечение открытости и прозрачности бюджетного процесса является одним из ключевых направлений деятельности органов местного самоуправления.</a:t>
            </a:r>
            <a:endParaRPr lang="en-US" sz="1800" b="1" i="1" dirty="0">
              <a:latin typeface="Arial Rounded MT Bold" pitchFamily="34" charset="0"/>
              <a:cs typeface="Times New Roman" pitchFamily="18" charset="0"/>
            </a:endParaRPr>
          </a:p>
          <a:p>
            <a:pPr marL="25400" indent="368300" algn="ctr">
              <a:lnSpc>
                <a:spcPts val="1925"/>
              </a:lnSpc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Мы надеемся, что данная информация послужит обеспечению роста интереса граждан к вопросам расходования средств. Только при наличии у граждан возможности высказать свое мнение, можно рассчитывать на то, что население будет активно участвовать в бюджетном процессе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61C3CA-E071-49B6-9F7E-B53C2C13B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76872"/>
            <a:ext cx="1428750" cy="1885950"/>
          </a:xfrm>
          <a:prstGeom prst="rect">
            <a:avLst/>
          </a:prstGeom>
        </p:spPr>
      </p:pic>
      <p:pic>
        <p:nvPicPr>
          <p:cNvPr id="4" name="Picture 7" descr="blagovk">
            <a:extLst>
              <a:ext uri="{FF2B5EF4-FFF2-40B4-BE49-F238E27FC236}">
                <a16:creationId xmlns:a16="http://schemas.microsoft.com/office/drawing/2014/main" id="{7DF2E025-3C51-400C-85EB-87642A301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9738" y="0"/>
            <a:ext cx="111601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07950" y="6350"/>
            <a:ext cx="7772400" cy="1470025"/>
          </a:xfrm>
        </p:spPr>
        <p:txBody>
          <a:bodyPr/>
          <a:lstStyle/>
          <a:p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район Благовещенский район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7000" y="2008188"/>
            <a:ext cx="2952750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городское поселение: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Благовещенск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численностью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34 771</a:t>
            </a:r>
            <a:r>
              <a:rPr lang="ru-RU" sz="1200" b="1" dirty="0">
                <a:latin typeface="Times New Roman" pitchFamily="18" charset="0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1863" y="2028825"/>
            <a:ext cx="2881312" cy="4257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сельских поселений:</a:t>
            </a: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Бедеево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-Полянский сельсовет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Богородский сельсовет</a:t>
            </a:r>
          </a:p>
          <a:p>
            <a:pPr algn="ctr">
              <a:defRPr/>
            </a:pP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Волковский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>
              <a:defRPr/>
            </a:pP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Изяковский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>
              <a:defRPr/>
            </a:pP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Иликовский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Ильино-Полянский сельсовет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Николаевский сельсовет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Новонадеждинский сельсовет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Октябрьский сельсовет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Орловский сельсовет</a:t>
            </a:r>
          </a:p>
          <a:p>
            <a:pPr algn="ctr">
              <a:defRPr/>
            </a:pP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Саннинский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>
              <a:defRPr/>
            </a:pP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Старонадеждинский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>
              <a:defRPr/>
            </a:pP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Тугайский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Удельно-</a:t>
            </a:r>
            <a:r>
              <a:rPr 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Дуванейский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Покровский сельсовет</a:t>
            </a: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общей численностью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</a:rPr>
              <a:t>13751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14414" y="1285860"/>
            <a:ext cx="6453211" cy="558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Численность населения муниципального района – </a:t>
            </a:r>
            <a:r>
              <a:rPr lang="ru-RU" sz="1600" b="1" dirty="0">
                <a:solidFill>
                  <a:schemeClr val="tx1"/>
                </a:solidFill>
              </a:rPr>
              <a:t>48 149 человек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blagov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9738" y="0"/>
            <a:ext cx="111601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4" descr="https://blagoveshensk.bashkortostan.ru/upload/iblock/01b/p8160019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213100"/>
            <a:ext cx="3054350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сфр\AppData\Local\Microsoft\Windows\Temporary Internet Files\Content.Word\Благовещенский-151020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97076"/>
            <a:ext cx="2160454" cy="286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266" y="2860013"/>
            <a:ext cx="553055" cy="29135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8530791" cy="567606"/>
          </a:xfrm>
          <a:prstGeom prst="rect">
            <a:avLst/>
          </a:prstGeom>
          <a:solidFill>
            <a:srgbClr val="FDD008"/>
          </a:solidFill>
        </p:spPr>
        <p:txBody>
          <a:bodyPr lIns="0" tIns="0" rIns="0" bIns="0">
            <a:noAutofit/>
          </a:bodyPr>
          <a:lstStyle/>
          <a:p>
            <a:pPr marL="1483190">
              <a:spcAft>
                <a:spcPts val="1443"/>
              </a:spcAft>
            </a:pPr>
            <a:r>
              <a:rPr lang="ru" sz="26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8563" y="857232"/>
            <a:ext cx="8786874" cy="2936299"/>
          </a:xfrm>
          <a:prstGeom prst="rect">
            <a:avLst/>
          </a:prstGeom>
          <a:solidFill>
            <a:srgbClr val="EAE28E"/>
          </a:solidFill>
        </p:spPr>
        <p:txBody>
          <a:bodyPr lIns="0" tIns="0" rIns="0" bIns="0">
            <a:noAutofit/>
          </a:bodyPr>
          <a:lstStyle/>
          <a:p>
            <a:pPr marL="12464" marR="1184059" indent="174493">
              <a:spcBef>
                <a:spcPts val="1443"/>
              </a:spcBef>
            </a:pPr>
            <a:r>
              <a:rPr lang="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упрощенная версия бюджетного документа, которая использует неформальный язык и доступные форматы, чтобы облегчить гражданам понимание бюджета, показать формы взаимодействия с ним по вопросам расходования общественных финансов.</a:t>
            </a:r>
          </a:p>
          <a:p>
            <a:pPr marL="12464">
              <a:spcAft>
                <a:spcPts val="824"/>
              </a:spcAft>
            </a:pPr>
            <a:r>
              <a:rPr lang="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граждан, которым интересны современные проблемы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500306"/>
            <a:ext cx="3857651" cy="1428760"/>
          </a:xfrm>
          <a:prstGeom prst="rect">
            <a:avLst/>
          </a:prstGeom>
          <a:solidFill>
            <a:srgbClr val="6C9BCA"/>
          </a:solidFill>
        </p:spPr>
        <p:txBody>
          <a:bodyPr lIns="0" tIns="0" rIns="0" bIns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" sz="1400" b="1" cap="small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как участник бюджетного процесса</a:t>
            </a:r>
          </a:p>
          <a:p>
            <a:pPr algn="ctr">
              <a:lnSpc>
                <a:spcPct val="150000"/>
              </a:lnSpc>
            </a:pPr>
            <a:r>
              <a:rPr lang="ru" sz="1400" b="1" cap="small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143512"/>
            <a:ext cx="3857652" cy="1571636"/>
          </a:xfrm>
          <a:prstGeom prst="rect">
            <a:avLst/>
          </a:prstGeom>
          <a:solidFill>
            <a:srgbClr val="F9CFB6"/>
          </a:solidFill>
        </p:spPr>
        <p:txBody>
          <a:bodyPr lIns="0" tIns="0" rIns="0" bIns="0">
            <a:noAutofit/>
          </a:bodyPr>
          <a:lstStyle/>
          <a:p>
            <a:pPr indent="373913" algn="ctr">
              <a:lnSpc>
                <a:spcPts val="1154"/>
              </a:lnSpc>
            </a:pPr>
            <a:r>
              <a:rPr lang="ru" sz="1400" b="1" cap="small" dirty="0">
                <a:solidFill>
                  <a:srgbClr val="732E18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" sz="1400" b="1" cap="small" spc="-98" dirty="0">
                <a:solidFill>
                  <a:srgbClr val="732E18"/>
                </a:solidFill>
                <a:latin typeface="Times New Roman" pitchFamily="18" charset="0"/>
                <a:cs typeface="Times New Roman" pitchFamily="18" charset="0"/>
              </a:rPr>
              <a:t>ПОЛУЧАТЕЛЬ</a:t>
            </a:r>
            <a:r>
              <a:rPr lang="ru" sz="1400" b="1" cap="small" spc="-98" dirty="0">
                <a:solidFill>
                  <a:srgbClr val="7E3E2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1400" b="1" dirty="0">
                <a:solidFill>
                  <a:srgbClr val="732E18"/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</a:p>
          <a:p>
            <a:pPr indent="373913" algn="ctr"/>
            <a:r>
              <a:rPr lang="ru" sz="1400" b="1" dirty="0">
                <a:solidFill>
                  <a:srgbClr val="732E18"/>
                </a:solidFill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</a:t>
            </a:r>
            <a:r>
              <a:rPr lang="ru" sz="1400" b="1" dirty="0">
                <a:solidFill>
                  <a:srgbClr val="6F2A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1400" b="1" dirty="0">
                <a:solidFill>
                  <a:srgbClr val="732E18"/>
                </a:solidFill>
                <a:latin typeface="Times New Roman" pitchFamily="18" charset="0"/>
                <a:cs typeface="Times New Roman" pitchFamily="18" charset="0"/>
              </a:rPr>
              <a:t>бюджета (образование, здравоохранение,</a:t>
            </a:r>
            <a:r>
              <a:rPr lang="ru" sz="1400" b="1" dirty="0">
                <a:solidFill>
                  <a:srgbClr val="6F2A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1400" b="1" dirty="0">
                <a:solidFill>
                  <a:srgbClr val="732E18"/>
                </a:solidFill>
                <a:latin typeface="Times New Roman" pitchFamily="18" charset="0"/>
                <a:cs typeface="Times New Roman" pitchFamily="18" charset="0"/>
              </a:rPr>
              <a:t>социальные льготы и другие направления</a:t>
            </a:r>
            <a:r>
              <a:rPr lang="ru" sz="1400" b="1" dirty="0">
                <a:solidFill>
                  <a:srgbClr val="6F2A1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sz="1400" b="1" dirty="0">
                <a:solidFill>
                  <a:srgbClr val="732E18"/>
                </a:solidFill>
                <a:latin typeface="Times New Roman" pitchFamily="18" charset="0"/>
                <a:cs typeface="Times New Roman" pitchFamily="18" charset="0"/>
              </a:rPr>
              <a:t>социальных гарантий населению)</a:t>
            </a:r>
          </a:p>
          <a:p>
            <a:pPr indent="373913">
              <a:lnSpc>
                <a:spcPts val="1154"/>
              </a:lnSpc>
            </a:pPr>
            <a:endParaRPr lang="ru" sz="1400" b="1" dirty="0">
              <a:solidFill>
                <a:srgbClr val="732E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5500694" y="4000504"/>
            <a:ext cx="2143140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938417"/>
            <a:ext cx="3534920" cy="3919583"/>
          </a:xfrm>
          <a:prstGeom prst="rect">
            <a:avLst/>
          </a:prstGeom>
        </p:spPr>
      </p:pic>
      <p:pic>
        <p:nvPicPr>
          <p:cNvPr id="20" name="Picture 7" descr="blagov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9738" y="0"/>
            <a:ext cx="111601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A32F4-F0ED-4549-AB1E-725E792A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89975-EFDE-429B-AF4A-63FE9899E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8E939F-B3DC-4489-AD4D-099E825D9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9BF6B-DAF0-46C4-B086-178A7177BFD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052" name="Picture 4" descr="http://old-peschanrn.donland.ru/SharedFiles/Download.aspx?pageid=153158&amp;mid=184427&amp;fileid=264944">
            <a:extLst>
              <a:ext uri="{FF2B5EF4-FFF2-40B4-BE49-F238E27FC236}">
                <a16:creationId xmlns:a16="http://schemas.microsoft.com/office/drawing/2014/main" id="{6143DB2B-9C07-4BE7-A6B5-B0C3E93DE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67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то такое бюджет">
            <a:extLst>
              <a:ext uri="{FF2B5EF4-FFF2-40B4-BE49-F238E27FC236}">
                <a16:creationId xmlns:a16="http://schemas.microsoft.com/office/drawing/2014/main" id="{5B6C157A-29E8-4DC7-8FAC-8D01A4B32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31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17" y="2489563"/>
            <a:ext cx="735135" cy="27020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85786" y="142852"/>
            <a:ext cx="6643733" cy="48257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just"/>
            <a:r>
              <a:rPr lang="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ОПРЕДЕЛЕНИЯ</a:t>
            </a:r>
          </a:p>
          <a:p>
            <a:pPr algn="just"/>
            <a:endParaRPr lang="ru" b="1" dirty="0">
              <a:solidFill>
                <a:srgbClr val="3556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143116"/>
            <a:ext cx="1598119" cy="50006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53219" marR="106439" algn="just">
              <a:lnSpc>
                <a:spcPts val="1408"/>
              </a:lnSpc>
            </a:pPr>
            <a:r>
              <a:rPr lang="ru" sz="1100" dirty="0">
                <a:solidFill>
                  <a:schemeClr val="accent3">
                    <a:lumMod val="75000"/>
                  </a:schemeClr>
                </a:solidFill>
                <a:latin typeface="Franklin Gothic Book"/>
              </a:rPr>
              <a:t>БЮДЖЕТНАЯ СИСТЕМА РОССИЙСКОЙ ФЕДЕРАЦИИ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71480"/>
            <a:ext cx="7786742" cy="7143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>
            <a:noAutofit/>
          </a:bodyPr>
          <a:lstStyle/>
          <a:p>
            <a:pPr marR="10644" algn="just">
              <a:lnSpc>
                <a:spcPts val="1408"/>
              </a:lnSpc>
            </a:pPr>
            <a:r>
              <a:rPr lang="ru" sz="1400" b="1" dirty="0">
                <a:solidFill>
                  <a:schemeClr val="accent3">
                    <a:lumMod val="75000"/>
                  </a:schemeClr>
                </a:solidFill>
                <a:latin typeface="Franklin Gothic Book"/>
              </a:rPr>
              <a:t>Бюджетный процесс - это деятельность по составлению и рассмотрению проекта бюджета, утверждению и исполнению бюджета, контролю за его исполнением, осуществлением бюджетного учета, рассмотрению и утверждению бюджетной отчетности и внешних проверок.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357298"/>
            <a:ext cx="8786874" cy="6429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lIns="0" tIns="0" rIns="0" bIns="0">
            <a:noAutofit/>
          </a:bodyPr>
          <a:lstStyle/>
          <a:p>
            <a:pPr marR="10644" algn="just">
              <a:lnSpc>
                <a:spcPts val="1388"/>
              </a:lnSpc>
            </a:pPr>
            <a:r>
              <a:rPr lang="ru" sz="1400" b="1" dirty="0">
                <a:solidFill>
                  <a:schemeClr val="accent3">
                    <a:lumMod val="75000"/>
                  </a:schemeClr>
                </a:solidFill>
                <a:latin typeface="Franklin Gothic Book"/>
              </a:rPr>
              <a:t>Для того чтобы все эти действия были правильно выполнены, во избежание хищения денежных средств в процессе прохождения этапов формирования бюджета, контроля за ними, создан уникальный законодательный акт - Бюджетный кодекс Российской Федерации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70858"/>
              </p:ext>
            </p:extLst>
          </p:nvPr>
        </p:nvGraphicFramePr>
        <p:xfrm>
          <a:off x="467544" y="2786058"/>
          <a:ext cx="4752528" cy="2702087"/>
        </p:xfrm>
        <a:graphic>
          <a:graphicData uri="http://schemas.openxmlformats.org/drawingml/2006/table">
            <a:tbl>
              <a:tblPr/>
              <a:tblGrid>
                <a:gridCol w="2059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3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7188">
                <a:tc>
                  <a:txBody>
                    <a:bodyPr/>
                    <a:lstStyle/>
                    <a:p>
                      <a:pPr marR="165100" indent="0" algn="l">
                        <a:lnSpc>
                          <a:spcPts val="2112"/>
                        </a:lnSpc>
                      </a:pPr>
                      <a:r>
                        <a:rPr lang="ru" sz="1200" b="1" dirty="0">
                          <a:latin typeface="Times New Roman" pitchFamily="18" charset="0"/>
                          <a:cs typeface="Times New Roman" pitchFamily="18" charset="0"/>
                        </a:rPr>
                        <a:t>ФЕДЕРАЛЬНЫЙ УРОВЕНЬ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 marR="228600" indent="0">
                        <a:lnSpc>
                          <a:spcPts val="1224"/>
                        </a:lnSpc>
                      </a:pPr>
                      <a:r>
                        <a:rPr lang="ru" sz="1200" dirty="0">
                          <a:latin typeface="Times New Roman" pitchFamily="18" charset="0"/>
                          <a:cs typeface="Times New Roman" pitchFamily="18" charset="0"/>
                        </a:rPr>
                        <a:t>•федеральный бюджет •консолидированный бюджет РФ •бюджеты государственных внебюджетных фондов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994">
                <a:tc>
                  <a:txBody>
                    <a:bodyPr/>
                    <a:lstStyle/>
                    <a:p>
                      <a:pPr marR="165100" indent="0" algn="l">
                        <a:lnSpc>
                          <a:spcPts val="2064"/>
                        </a:lnSpc>
                      </a:pPr>
                      <a:r>
                        <a:rPr lang="ru" sz="1200" b="1" dirty="0">
                          <a:latin typeface="Times New Roman" pitchFamily="18" charset="0"/>
                          <a:cs typeface="Times New Roman" pitchFamily="18" charset="0"/>
                        </a:rPr>
                        <a:t>РЕГИОНАЛЬНЫЙ УРОВЕНЬ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 marR="228600" indent="0">
                        <a:lnSpc>
                          <a:spcPts val="1104"/>
                        </a:lnSpc>
                      </a:pPr>
                      <a:r>
                        <a:rPr lang="ru" sz="1200" dirty="0">
                          <a:latin typeface="Times New Roman" pitchFamily="18" charset="0"/>
                          <a:cs typeface="Times New Roman" pitchFamily="18" charset="0"/>
                        </a:rPr>
                        <a:t>•консолидированные бюджеты субъектов РФ</a:t>
                      </a:r>
                    </a:p>
                    <a:p>
                      <a:pPr marL="139700" marR="635000" indent="0">
                        <a:lnSpc>
                          <a:spcPts val="1104"/>
                        </a:lnSpc>
                      </a:pPr>
                      <a:r>
                        <a:rPr lang="ru" sz="1200" dirty="0">
                          <a:latin typeface="Times New Roman" pitchFamily="18" charset="0"/>
                          <a:cs typeface="Times New Roman" pitchFamily="18" charset="0"/>
                        </a:rPr>
                        <a:t>•бюджеты территориальных внебюджетных фондов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4905">
                <a:tc>
                  <a:txBody>
                    <a:bodyPr/>
                    <a:lstStyle/>
                    <a:p>
                      <a:pPr marR="165100" indent="0" algn="l">
                        <a:lnSpc>
                          <a:spcPts val="2088"/>
                        </a:lnSpc>
                      </a:pPr>
                      <a:r>
                        <a:rPr lang="ru" sz="1200" b="1" cap="small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МУНИЦИПАЛЬНЫЙ УРОВЕНЬ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 marR="228600" indent="0">
                        <a:lnSpc>
                          <a:spcPts val="1128"/>
                        </a:lnSpc>
                      </a:pPr>
                      <a:r>
                        <a:rPr lang="ru" sz="1200" dirty="0">
                          <a:latin typeface="Times New Roman" pitchFamily="18" charset="0"/>
                          <a:cs typeface="Times New Roman" pitchFamily="18" charset="0"/>
                        </a:rPr>
                        <a:t>•местные бюджеты (бюджеты городских округов, муниципальных районов,поселений) •консолидированный бюджет муниципальных районов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500694" y="2386337"/>
            <a:ext cx="3362019" cy="39001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0644" marR="10644" algn="just">
              <a:lnSpc>
                <a:spcPts val="1106"/>
              </a:lnSpc>
            </a:pPr>
            <a:r>
              <a:rPr lang="ru" sz="11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АДМИНИСТРАТОР ДОХОДА БЮДЖЕТА учитывает поступление доходов в бюджет, а так же производит возврат излишне (ошибочно) поступивших доходов. Администраторы доходов бюджета так же осуществляют контроль правильности и своевременности уплаты платежей, являющихся доходами бюджета.</a:t>
            </a:r>
          </a:p>
          <a:p>
            <a:pPr marL="10644" marR="10644" algn="just">
              <a:lnSpc>
                <a:spcPts val="1106"/>
              </a:lnSpc>
            </a:pPr>
            <a:endParaRPr lang="ru" sz="11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644" marR="10644" algn="just">
              <a:lnSpc>
                <a:spcPts val="1106"/>
              </a:lnSpc>
            </a:pPr>
            <a:r>
              <a:rPr lang="ru" sz="11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БЮДЖЕТНЫЕ АССИГНОВАНИЯ - планируемые денежные средства, предусмотренные для исполнения бюджетных обязательств (расходо¬вания бюджетных средств) соответствующего бюджета. </a:t>
            </a:r>
          </a:p>
          <a:p>
            <a:pPr marL="10644" marR="10644" algn="just">
              <a:lnSpc>
                <a:spcPts val="1106"/>
              </a:lnSpc>
            </a:pPr>
            <a:endParaRPr lang="ru" sz="11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644" marR="10644" algn="just">
              <a:lnSpc>
                <a:spcPts val="1106"/>
              </a:lnSpc>
            </a:pPr>
            <a:r>
              <a:rPr lang="ru" sz="11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- орган власти соответствующего уровня или наиболее значимое учреждение, имеющее право на распределение бюджетных ассигнований и их максимально возможной суммы по подчиненным им получателям бюджетных средств.</a:t>
            </a:r>
          </a:p>
          <a:p>
            <a:pPr marL="10644" marR="10644" algn="just">
              <a:lnSpc>
                <a:spcPts val="1106"/>
              </a:lnSpc>
            </a:pPr>
            <a:endParaRPr lang="ru" sz="11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0644" marR="10644" algn="just">
              <a:lnSpc>
                <a:spcPts val="1106"/>
              </a:lnSpc>
            </a:pPr>
            <a:r>
              <a:rPr lang="ru" sz="11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ПОЛУЧАТЕЛЬ БЮДЖЕТНЫХ СРЕДСТВ - орган власти соответствующего уровня, казенное учреждение, подчиненное главному распорядителю бюджетных средств, деятельность которых осуществляется за счет средств бюджета соответствующего уровня.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5857892"/>
            <a:ext cx="4000528" cy="7858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0644" marR="191590">
              <a:lnSpc>
                <a:spcPts val="1287"/>
              </a:lnSpc>
            </a:pPr>
            <a:r>
              <a:rPr lang="ru" sz="1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► консолидированный бюджет - это свод бюджетов всех уровней на определённой территории, используется в аналитических целях и не утверждается законом</a:t>
            </a:r>
          </a:p>
        </p:txBody>
      </p:sp>
      <p:pic>
        <p:nvPicPr>
          <p:cNvPr id="17" name="Picture 7" descr="blagov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9738" y="0"/>
            <a:ext cx="111601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243786" cy="739758"/>
          </a:xfrm>
        </p:spPr>
        <p:txBody>
          <a:bodyPr/>
          <a:lstStyle/>
          <a:p>
            <a:r>
              <a:rPr lang="ru-RU" alt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 Л О С С А Р И 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1775" y="1484313"/>
            <a:ext cx="8661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825" y="1987550"/>
            <a:ext cx="8642350" cy="288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1775" y="2339975"/>
            <a:ext cx="8645525" cy="323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31775" y="2757488"/>
            <a:ext cx="8624888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8" y="3357563"/>
            <a:ext cx="861377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2888" y="3860800"/>
            <a:ext cx="8612187" cy="4302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0825" y="4365625"/>
            <a:ext cx="860425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7813" y="4857750"/>
            <a:ext cx="8588375" cy="331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4637" y="5286388"/>
            <a:ext cx="8594725" cy="7921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</p:txBody>
      </p:sp>
      <p:pic>
        <p:nvPicPr>
          <p:cNvPr id="4108" name="Picture 7" descr="blagov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9738" y="0"/>
            <a:ext cx="111601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14348" y="309678"/>
            <a:ext cx="5857916" cy="61899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ПОНЯТИЯ И ОПРЕДЕЛЕНИЯ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7929618" cy="928694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КРУПНЕЙШИЕ НАЛОГОПЛАТЕЛЬЩИКИ ГОРОДСКОГО ПОСЕЛЕНИЯ ГОРОД БЛАГОВЕЩЕНСК МУНИЦИПАЛЬНОГО РАЙОНА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4339" name="Рисунок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1498600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3663" y="4729163"/>
            <a:ext cx="28543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6626225" y="2355850"/>
            <a:ext cx="1008063" cy="2301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ru-RU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Скругленная соединительная линия 62"/>
          <p:cNvCxnSpPr/>
          <p:nvPr/>
        </p:nvCxnSpPr>
        <p:spPr>
          <a:xfrm flipV="1">
            <a:off x="5867400" y="5397500"/>
            <a:ext cx="217488" cy="39688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>
            <a:off x="3348038" y="2727325"/>
            <a:ext cx="476250" cy="300038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6200000" flipH="1">
            <a:off x="4975225" y="2805113"/>
            <a:ext cx="396875" cy="180975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25" idx="3"/>
          </p:cNvCxnSpPr>
          <p:nvPr/>
        </p:nvCxnSpPr>
        <p:spPr>
          <a:xfrm flipV="1">
            <a:off x="2173288" y="5351463"/>
            <a:ext cx="373062" cy="80962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оединительная линия уступом 54"/>
          <p:cNvCxnSpPr/>
          <p:nvPr/>
        </p:nvCxnSpPr>
        <p:spPr>
          <a:xfrm flipV="1">
            <a:off x="2252663" y="6365875"/>
            <a:ext cx="739775" cy="268288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трелка вниз 63"/>
          <p:cNvSpPr/>
          <p:nvPr/>
        </p:nvSpPr>
        <p:spPr>
          <a:xfrm>
            <a:off x="6323013" y="3686175"/>
            <a:ext cx="550862" cy="822325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Стрелка вправо 65"/>
          <p:cNvSpPr/>
          <p:nvPr/>
        </p:nvSpPr>
        <p:spPr>
          <a:xfrm>
            <a:off x="4572000" y="4956175"/>
            <a:ext cx="1008063" cy="560388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57" name="TextBox 1"/>
          <p:cNvSpPr txBox="1">
            <a:spLocks noChangeArrowheads="1"/>
          </p:cNvSpPr>
          <p:nvPr/>
        </p:nvSpPr>
        <p:spPr bwMode="auto">
          <a:xfrm>
            <a:off x="6156325" y="5965825"/>
            <a:ext cx="1439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000">
                <a:solidFill>
                  <a:schemeClr val="bg1"/>
                </a:solidFill>
              </a:rPr>
              <a:t>БЮДЖЕТ</a:t>
            </a:r>
          </a:p>
        </p:txBody>
      </p:sp>
      <p:pic>
        <p:nvPicPr>
          <p:cNvPr id="14358" name="Picture 3" descr="D:\Рабочий стол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8" y="3067050"/>
            <a:ext cx="20383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7" descr="blagov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9738" y="0"/>
            <a:ext cx="111601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38113" y="4208463"/>
            <a:ext cx="1765300" cy="2476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«БГК»</a:t>
            </a:r>
          </a:p>
        </p:txBody>
      </p:sp>
      <p:pic>
        <p:nvPicPr>
          <p:cNvPr id="14361" name="Picture 6" descr="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6350" y="1476375"/>
            <a:ext cx="2311400" cy="163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57238" y="2771775"/>
            <a:ext cx="1439862" cy="246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«ПОЛИЭФ»</a:t>
            </a:r>
          </a:p>
        </p:txBody>
      </p:sp>
      <p:cxnSp>
        <p:nvCxnSpPr>
          <p:cNvPr id="37" name="Соединительная линия уступом 36"/>
          <p:cNvCxnSpPr/>
          <p:nvPr/>
        </p:nvCxnSpPr>
        <p:spPr>
          <a:xfrm>
            <a:off x="1887538" y="4276725"/>
            <a:ext cx="569912" cy="209550"/>
          </a:xfrm>
          <a:prstGeom prst="bentConnector3">
            <a:avLst>
              <a:gd name="adj1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/>
          <p:nvPr/>
        </p:nvCxnSpPr>
        <p:spPr>
          <a:xfrm>
            <a:off x="2193925" y="2901950"/>
            <a:ext cx="723900" cy="446088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7634288" y="1450975"/>
            <a:ext cx="1541462" cy="1543050"/>
          </a:xfrm>
          <a:prstGeom prst="ellipse">
            <a:avLst/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TextBox 30"/>
          <p:cNvSpPr txBox="1"/>
          <p:nvPr/>
        </p:nvSpPr>
        <p:spPr>
          <a:xfrm>
            <a:off x="7659688" y="2584450"/>
            <a:ext cx="1328737" cy="2301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latin typeface="Arial" pitchFamily="34" charset="0"/>
                <a:cs typeface="Arial" pitchFamily="34" charset="0"/>
              </a:rPr>
              <a:t>ООО «ВАРК»</a:t>
            </a:r>
          </a:p>
        </p:txBody>
      </p:sp>
      <p:pic>
        <p:nvPicPr>
          <p:cNvPr id="14367" name="Picture 41" descr="ÐÐÐ£Ð Ð Ð ÐÐ»Ð°Ð³Ð¾Ð²ÐµÑÐµÐ½ÑÐºÐ°Ñ Ð¦Ð Ð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6350" y="4486275"/>
            <a:ext cx="18415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6" descr="http://gdb.rferl.org/B27E69B4-1F88-4560-9449-E9AAE675A0FB_mw1024_mh1024_s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/>
          <a:srcRect/>
          <a:stretch>
            <a:fillRect/>
          </a:stretch>
        </p:blipFill>
        <p:spPr>
          <a:xfrm>
            <a:off x="3987800" y="1450975"/>
            <a:ext cx="1728788" cy="1287463"/>
          </a:xfrm>
        </p:spPr>
      </p:pic>
      <p:sp>
        <p:nvSpPr>
          <p:cNvPr id="29" name="TextBox 28"/>
          <p:cNvSpPr txBox="1"/>
          <p:nvPr/>
        </p:nvSpPr>
        <p:spPr>
          <a:xfrm>
            <a:off x="4113213" y="2300288"/>
            <a:ext cx="1474787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Турбаслинские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бройлеры»</a:t>
            </a:r>
          </a:p>
        </p:txBody>
      </p:sp>
      <p:pic>
        <p:nvPicPr>
          <p:cNvPr id="14370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71713" y="1462088"/>
            <a:ext cx="17160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7" descr="Продукция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16588" y="1450975"/>
            <a:ext cx="2003425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341563" y="2432050"/>
            <a:ext cx="1541462" cy="246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Агидель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75350" y="2271713"/>
            <a:ext cx="1608138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«БАЗ»</a:t>
            </a: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6558756" y="2815432"/>
            <a:ext cx="479425" cy="122238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31" idx="2"/>
          </p:cNvCxnSpPr>
          <p:nvPr/>
        </p:nvCxnSpPr>
        <p:spPr>
          <a:xfrm rot="5400000">
            <a:off x="8079582" y="3026569"/>
            <a:ext cx="457200" cy="33337"/>
          </a:xfrm>
          <a:prstGeom prst="bentConnector3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76" name="Picture 43" descr="ÐÐ°ÑÑÐ¸Ð½ÐºÐ¸ Ð¿Ð¾ Ð·Ð°Ð¿ÑÐ¾ÑÑ ÐÐÐ &quot;ÐÐ°Ð·Ð¿ÑÐ¾Ð¼ÑÑÐ°Ð½ÑÐ³Ð°Ð· Ð£ÑÐ°&quot;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88" y="5699125"/>
            <a:ext cx="17287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588" y="5308600"/>
            <a:ext cx="2171700" cy="246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ГБУЗ  РБ «Благовещенский ЦРБ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-3175" y="6497638"/>
            <a:ext cx="2232025" cy="246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ООО "</a:t>
            </a:r>
            <a:r>
              <a:rPr lang="ru-RU" sz="1000" b="1" dirty="0" err="1">
                <a:latin typeface="+mn-lt"/>
                <a:cs typeface="Arial" pitchFamily="34" charset="0"/>
              </a:rPr>
              <a:t>Газпромтрансгаз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Уфа" 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12410</TotalTime>
  <Words>1070</Words>
  <Application>Microsoft Office PowerPoint</Application>
  <PresentationFormat>Экран (4:3)</PresentationFormat>
  <Paragraphs>197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Arial Rounded MT Bold</vt:lpstr>
      <vt:lpstr>Book Antiqua</vt:lpstr>
      <vt:lpstr>Franklin Gothic Book</vt:lpstr>
      <vt:lpstr>Times New Roman</vt:lpstr>
      <vt:lpstr>Тема Office</vt:lpstr>
      <vt:lpstr>Презентация PowerPoint</vt:lpstr>
      <vt:lpstr>Презентация PowerPoint</vt:lpstr>
      <vt:lpstr>Муниципальный район Благовещенский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Г Л О С С А Р И Й</vt:lpstr>
      <vt:lpstr>КРУПНЕЙШИЕ НАЛОГОПЛАТЕЛЬЩИКИ ГОРОДСКОГО ПОСЕЛЕНИЯ ГОРОД БЛАГОВЕЩЕНСК МУНИЦИПАЛЬНОГО РАЙОНА</vt:lpstr>
      <vt:lpstr>Основные параметры бюджета городского поселения город Благовещенск муниципального района Благовещенский район на 2022 год и на плановый период 2023 и 2024 годов, тыс. рублей</vt:lpstr>
      <vt:lpstr>Структура доходной части проекта бюджета городского поселения город Благовещенск муниципального района Благовещенский район на 2022 год и на плановый период 2023 и 2024 годов, %</vt:lpstr>
      <vt:lpstr>Структура налоговых и неналоговых доходов бюджета городского поселения город Благовещенск муниципального района Благовещенский район на 2022 год и на плановый период 2023 и 2024 годов, %</vt:lpstr>
      <vt:lpstr>Безвозмездные поступления из бюджетов других уровней, тыс. рублей</vt:lpstr>
      <vt:lpstr>Презентация PowerPoint</vt:lpstr>
      <vt:lpstr>Инфраструктура экономики и поддержки экономического роста на 2022 год, тыс. рублей</vt:lpstr>
      <vt:lpstr>Отдельные направления расходов на 2022 год, тыс. рублей</vt:lpstr>
      <vt:lpstr>Презентация PowerPoint</vt:lpstr>
    </vt:vector>
  </TitlesOfParts>
  <Company>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исполнении бюджета муниципального района МЕЛЕУЗОВСКИЙ РАЙОН</dc:title>
  <dc:creator>User</dc:creator>
  <cp:lastModifiedBy>User</cp:lastModifiedBy>
  <cp:revision>770</cp:revision>
  <cp:lastPrinted>2021-11-23T10:06:56Z</cp:lastPrinted>
  <dcterms:created xsi:type="dcterms:W3CDTF">2009-05-14T04:54:50Z</dcterms:created>
  <dcterms:modified xsi:type="dcterms:W3CDTF">2023-03-15T11:31:48Z</dcterms:modified>
</cp:coreProperties>
</file>